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9" r:id="rId4"/>
    <p:sldId id="287" r:id="rId5"/>
    <p:sldId id="257" r:id="rId6"/>
    <p:sldId id="260" r:id="rId7"/>
    <p:sldId id="261" r:id="rId8"/>
    <p:sldId id="262" r:id="rId9"/>
    <p:sldId id="265" r:id="rId10"/>
    <p:sldId id="268" r:id="rId11"/>
    <p:sldId id="263" r:id="rId12"/>
    <p:sldId id="266" r:id="rId13"/>
    <p:sldId id="267" r:id="rId14"/>
    <p:sldId id="264" r:id="rId15"/>
    <p:sldId id="258" r:id="rId16"/>
    <p:sldId id="271" r:id="rId17"/>
    <p:sldId id="288" r:id="rId18"/>
    <p:sldId id="289" r:id="rId19"/>
    <p:sldId id="290" r:id="rId20"/>
    <p:sldId id="291" r:id="rId21"/>
    <p:sldId id="272" r:id="rId22"/>
    <p:sldId id="273" r:id="rId23"/>
    <p:sldId id="274" r:id="rId24"/>
    <p:sldId id="292" r:id="rId25"/>
    <p:sldId id="293" r:id="rId26"/>
    <p:sldId id="294" r:id="rId27"/>
    <p:sldId id="295" r:id="rId28"/>
    <p:sldId id="296" r:id="rId29"/>
    <p:sldId id="297" r:id="rId30"/>
    <p:sldId id="298" r:id="rId31"/>
    <p:sldId id="299" r:id="rId32"/>
    <p:sldId id="275" r:id="rId33"/>
    <p:sldId id="276" r:id="rId34"/>
    <p:sldId id="277" r:id="rId35"/>
    <p:sldId id="278" r:id="rId36"/>
    <p:sldId id="279" r:id="rId37"/>
    <p:sldId id="280" r:id="rId38"/>
    <p:sldId id="281" r:id="rId39"/>
    <p:sldId id="282" r:id="rId40"/>
    <p:sldId id="283"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DF24605-1B71-4461-9263-CFA84D17ED5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F944-A13B-4AEF-9BA7-438FB7A15122}"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DF24605-1B71-4461-9263-CFA84D17ED5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F944-A13B-4AEF-9BA7-438FB7A15122}"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endParaRPr lang="en-US" smtClean="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DF24605-1B71-4461-9263-CFA84D17ED5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F944-A13B-4AEF-9BA7-438FB7A15122}" type="slidenum">
              <a:rPr lang="en-US" smtClean="0"/>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DF24605-1B71-4461-9263-CFA84D17ED5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F944-A13B-4AEF-9BA7-438FB7A15122}"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endParaRPr lang="en-US" smtClean="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DF24605-1B71-4461-9263-CFA84D17ED5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F944-A13B-4AEF-9BA7-438FB7A15122}" type="slidenum">
              <a:rPr lang="en-US" smtClean="0"/>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endParaRPr lang="en-US" smtClean="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DF24605-1B71-4461-9263-CFA84D17ED5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F944-A13B-4AEF-9BA7-438FB7A15122}"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6DF24605-1B71-4461-9263-CFA84D17ED5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F944-A13B-4AEF-9BA7-438FB7A15122}"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6DF24605-1B71-4461-9263-CFA84D17ED5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F944-A13B-4AEF-9BA7-438FB7A1512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6DF24605-1B71-4461-9263-CFA84D17ED5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F944-A13B-4AEF-9BA7-438FB7A15122}"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DF24605-1B71-4461-9263-CFA84D17ED5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F944-A13B-4AEF-9BA7-438FB7A15122}"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6DF24605-1B71-4461-9263-CFA84D17ED5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EF944-A13B-4AEF-9BA7-438FB7A1512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6DF24605-1B71-4461-9263-CFA84D17ED5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7EF944-A13B-4AEF-9BA7-438FB7A15122}"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DF24605-1B71-4461-9263-CFA84D17ED5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7EF944-A13B-4AEF-9BA7-438FB7A15122}"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F24605-1B71-4461-9263-CFA84D17ED5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7EF944-A13B-4AEF-9BA7-438FB7A15122}"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DF24605-1B71-4461-9263-CFA84D17ED5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EF944-A13B-4AEF-9BA7-438FB7A1512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DF24605-1B71-4461-9263-CFA84D17ED5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EF944-A13B-4AEF-9BA7-438FB7A15122}"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DF24605-1B71-4461-9263-CFA84D17ED50}" type="datetimeFigureOut">
              <a:rPr lang="en-US" smtClean="0"/>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07EF944-A13B-4AEF-9BA7-438FB7A15122}"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xml"/><Relationship Id="rId2" Type="http://schemas.openxmlformats.org/officeDocument/2006/relationships/image" Target="../media/image1.wmf"/><Relationship Id="rId1"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ollegegrad.com/mastering-the-interview/ten-tough-interview-questions-and-ten-great-answer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26990" y="2315210"/>
            <a:ext cx="6031865" cy="1271905"/>
          </a:xfrm>
        </p:spPr>
        <p:txBody>
          <a:bodyPr/>
          <a:lstStyle/>
          <a:p>
            <a:r>
              <a:rPr lang="en-US" sz="6000" b="1" dirty="0" smtClean="0">
                <a:solidFill>
                  <a:schemeClr val="tx1"/>
                </a:solidFill>
                <a:latin typeface="Times New Roman" panose="02020603050405020304" pitchFamily="18" charset="0"/>
                <a:cs typeface="Times New Roman" panose="02020603050405020304" pitchFamily="18" charset="0"/>
              </a:rPr>
              <a:t>Interview Skills</a:t>
            </a:r>
            <a:endParaRPr lang="en-US" sz="6000" b="1" dirty="0">
              <a:solidFill>
                <a:schemeClr val="tx1"/>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lstStyle/>
          <a:p>
            <a:endParaRPr lang="en-US"/>
          </a:p>
        </p:txBody>
      </p:sp>
      <p:graphicFrame>
        <p:nvGraphicFramePr>
          <p:cNvPr id="4" name="Object 3"/>
          <p:cNvGraphicFramePr/>
          <p:nvPr/>
        </p:nvGraphicFramePr>
        <p:xfrm>
          <a:off x="288925" y="2943225"/>
          <a:ext cx="5719445" cy="3813175"/>
        </p:xfrm>
        <a:graphic>
          <a:graphicData uri="http://schemas.openxmlformats.org/presentationml/2006/ole">
            <mc:AlternateContent xmlns:mc="http://schemas.openxmlformats.org/markup-compatibility/2006">
              <mc:Choice xmlns:v="urn:schemas-microsoft-com:vml" Requires="v">
                <p:oleObj spid="_x0000_s5" name="" r:id="rId1" imgW="5715000" imgH="3810000" progId="Paint.Picture">
                  <p:embed/>
                </p:oleObj>
              </mc:Choice>
              <mc:Fallback>
                <p:oleObj name="" r:id="rId1" imgW="5715000" imgH="3810000" progId="Paint.Picture">
                  <p:embed/>
                  <p:pic>
                    <p:nvPicPr>
                      <p:cNvPr id="0" name="Picture 4"/>
                      <p:cNvPicPr/>
                      <p:nvPr/>
                    </p:nvPicPr>
                    <p:blipFill>
                      <a:blip r:embed="rId2"/>
                      <a:stretch>
                        <a:fillRect/>
                      </a:stretch>
                    </p:blipFill>
                    <p:spPr>
                      <a:xfrm>
                        <a:off x="288925" y="2943225"/>
                        <a:ext cx="5719445" cy="381317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373380"/>
            <a:ext cx="11448415" cy="914400"/>
          </a:xfrm>
        </p:spPr>
        <p:txBody>
          <a:bodyPr/>
          <a:lstStyle/>
          <a:p>
            <a:r>
              <a:rPr lang="en-US" b="1" dirty="0">
                <a:solidFill>
                  <a:schemeClr val="tx1"/>
                </a:solidFill>
                <a:latin typeface="Times New Roman" panose="02020603050405020304" pitchFamily="18" charset="0"/>
                <a:cs typeface="Times New Roman" panose="02020603050405020304" pitchFamily="18" charset="0"/>
              </a:rPr>
              <a:t>Interviewing Skills for </a:t>
            </a:r>
            <a:r>
              <a:rPr lang="en-US" b="1" dirty="0" smtClean="0">
                <a:solidFill>
                  <a:schemeClr val="tx1"/>
                </a:solidFill>
                <a:latin typeface="Times New Roman" panose="02020603050405020304" pitchFamily="18" charset="0"/>
                <a:cs typeface="Times New Roman" panose="02020603050405020304" pitchFamily="18" charset="0"/>
              </a:rPr>
              <a:t>Managers- The Interview</a:t>
            </a:r>
            <a:endParaRPr lang="en-US" dirty="0"/>
          </a:p>
        </p:txBody>
      </p:sp>
      <p:sp>
        <p:nvSpPr>
          <p:cNvPr id="3" name="Content Placeholder 2"/>
          <p:cNvSpPr>
            <a:spLocks noGrp="1"/>
          </p:cNvSpPr>
          <p:nvPr>
            <p:ph idx="1"/>
          </p:nvPr>
        </p:nvSpPr>
        <p:spPr>
          <a:xfrm>
            <a:off x="231775" y="1288415"/>
            <a:ext cx="10975975" cy="5408295"/>
          </a:xfrm>
        </p:spPr>
        <p:txBody>
          <a:bodyPr>
            <a:noAutofit/>
          </a:bodyPr>
          <a:lstStyle/>
          <a:p>
            <a:pPr marL="0" indent="0" algn="just">
              <a:buNone/>
            </a:pPr>
            <a:endParaRPr lang="en-US" sz="2800" b="1"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800" b="1" dirty="0" smtClean="0">
                <a:solidFill>
                  <a:schemeClr val="tx1"/>
                </a:solidFill>
                <a:latin typeface="Times New Roman" panose="02020603050405020304" pitchFamily="18" charset="0"/>
                <a:cs typeface="Times New Roman" panose="02020603050405020304" pitchFamily="18" charset="0"/>
              </a:rPr>
              <a:t>Building Rapport with the Candidate</a:t>
            </a:r>
            <a:endParaRPr lang="en-US" sz="2800" b="1"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800" dirty="0">
                <a:solidFill>
                  <a:schemeClr val="tx1"/>
                </a:solidFill>
                <a:latin typeface="Times New Roman" panose="02020603050405020304" pitchFamily="18" charset="0"/>
                <a:cs typeface="Times New Roman" panose="02020603050405020304" pitchFamily="18" charset="0"/>
              </a:rPr>
              <a:t>One interviewer will generally lead the interview, they should:</a:t>
            </a:r>
            <a:endParaRPr lang="en-US" sz="2800"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800" dirty="0">
                <a:solidFill>
                  <a:schemeClr val="tx1"/>
                </a:solidFill>
                <a:latin typeface="Times New Roman" panose="02020603050405020304" pitchFamily="18" charset="0"/>
                <a:cs typeface="Times New Roman" panose="02020603050405020304" pitchFamily="18" charset="0"/>
              </a:rPr>
              <a:t>Introduce the members of the interview panel and outline the process of the interview.</a:t>
            </a:r>
            <a:endParaRPr lang="en-US" sz="2800"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800" dirty="0">
                <a:solidFill>
                  <a:schemeClr val="tx1"/>
                </a:solidFill>
                <a:latin typeface="Times New Roman" panose="02020603050405020304" pitchFamily="18" charset="0"/>
                <a:cs typeface="Times New Roman" panose="02020603050405020304" pitchFamily="18" charset="0"/>
              </a:rPr>
              <a:t>Explain broadly what the interview is going to cover and who is going to ask questions. It is also useful to explain what other members of the panel will be doing: making notes, observing, or perhaps adding supplementary questions.</a:t>
            </a:r>
            <a:endParaRPr lang="en-US" sz="2800"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800" dirty="0">
                <a:solidFill>
                  <a:schemeClr val="tx1"/>
                </a:solidFill>
                <a:latin typeface="Times New Roman" panose="02020603050405020304" pitchFamily="18" charset="0"/>
                <a:cs typeface="Times New Roman" panose="02020603050405020304" pitchFamily="18" charset="0"/>
              </a:rPr>
              <a:t>Start off the process with a simple question such as ‘Tell us what you do in your current job’.</a:t>
            </a:r>
            <a:endParaRPr lang="en-US" sz="2800"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sz="2800" dirty="0" smtClean="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31" y="154546"/>
            <a:ext cx="10908406" cy="940158"/>
          </a:xfrm>
        </p:spPr>
        <p:txBody>
          <a:bodyPr/>
          <a:lstStyle/>
          <a:p>
            <a:r>
              <a:rPr lang="en-US" b="1" dirty="0">
                <a:solidFill>
                  <a:schemeClr val="tx1"/>
                </a:solidFill>
                <a:latin typeface="Times New Roman" panose="02020603050405020304" pitchFamily="18" charset="0"/>
                <a:cs typeface="Times New Roman" panose="02020603050405020304" pitchFamily="18" charset="0"/>
              </a:rPr>
              <a:t>Interviewing Skills for Managers- The Interview</a:t>
            </a:r>
            <a:endParaRPr lang="en-US" dirty="0"/>
          </a:p>
        </p:txBody>
      </p:sp>
      <p:sp>
        <p:nvSpPr>
          <p:cNvPr id="3" name="Content Placeholder 2"/>
          <p:cNvSpPr>
            <a:spLocks noGrp="1"/>
          </p:cNvSpPr>
          <p:nvPr>
            <p:ph idx="1"/>
          </p:nvPr>
        </p:nvSpPr>
        <p:spPr>
          <a:xfrm>
            <a:off x="218941" y="1094704"/>
            <a:ext cx="10702344" cy="5512158"/>
          </a:xfrm>
        </p:spPr>
        <p:txBody>
          <a:bodyPr>
            <a:normAutofit/>
          </a:bodyPr>
          <a:lstStyle/>
          <a:p>
            <a:r>
              <a:rPr lang="en-US" sz="2800" b="1" dirty="0">
                <a:solidFill>
                  <a:schemeClr val="tx1"/>
                </a:solidFill>
                <a:latin typeface="Times New Roman" panose="02020603050405020304" pitchFamily="18" charset="0"/>
                <a:cs typeface="Times New Roman" panose="02020603050405020304" pitchFamily="18" charset="0"/>
              </a:rPr>
              <a:t>Asking the Right </a:t>
            </a:r>
            <a:r>
              <a:rPr lang="en-US" sz="2800" b="1" dirty="0" smtClean="0">
                <a:solidFill>
                  <a:schemeClr val="tx1"/>
                </a:solidFill>
                <a:latin typeface="Times New Roman" panose="02020603050405020304" pitchFamily="18" charset="0"/>
                <a:cs typeface="Times New Roman" panose="02020603050405020304" pitchFamily="18" charset="0"/>
              </a:rPr>
              <a:t>questions</a:t>
            </a:r>
            <a:endParaRPr lang="en-US" sz="2800" b="1" dirty="0" smtClean="0">
              <a:solidFill>
                <a:schemeClr val="tx1"/>
              </a:solidFill>
              <a:latin typeface="Times New Roman" panose="02020603050405020304" pitchFamily="18" charset="0"/>
              <a:cs typeface="Times New Roman" panose="02020603050405020304" pitchFamily="18" charset="0"/>
            </a:endParaRPr>
          </a:p>
          <a:p>
            <a:pPr marL="0" indent="0">
              <a:buNone/>
            </a:pPr>
            <a:r>
              <a:rPr lang="en-US" sz="2200" dirty="0">
                <a:solidFill>
                  <a:schemeClr val="tx1"/>
                </a:solidFill>
                <a:latin typeface="Times New Roman" panose="02020603050405020304" pitchFamily="18" charset="0"/>
                <a:cs typeface="Times New Roman" panose="02020603050405020304" pitchFamily="18" charset="0"/>
              </a:rPr>
              <a:t>Interview questions generally take three forms</a:t>
            </a:r>
            <a:r>
              <a:rPr lang="en-US" sz="2200" dirty="0" smtClean="0">
                <a:solidFill>
                  <a:schemeClr val="tx1"/>
                </a:solidFill>
                <a:latin typeface="Times New Roman" panose="02020603050405020304" pitchFamily="18" charset="0"/>
                <a:cs typeface="Times New Roman" panose="02020603050405020304" pitchFamily="18" charset="0"/>
              </a:rPr>
              <a:t>:</a:t>
            </a:r>
            <a:endParaRPr lang="en-US" sz="2200" dirty="0" smtClean="0">
              <a:solidFill>
                <a:schemeClr val="tx1"/>
              </a:solidFill>
              <a:latin typeface="Times New Roman" panose="02020603050405020304" pitchFamily="18" charset="0"/>
              <a:cs typeface="Times New Roman" panose="02020603050405020304" pitchFamily="18" charset="0"/>
            </a:endParaRPr>
          </a:p>
          <a:p>
            <a:pPr marL="514350" indent="-514350">
              <a:buAutoNum type="romanLcPeriod"/>
            </a:pPr>
            <a:r>
              <a:rPr lang="en-US" sz="2200" b="1" dirty="0" smtClean="0">
                <a:solidFill>
                  <a:schemeClr val="tx1"/>
                </a:solidFill>
                <a:latin typeface="Times New Roman" panose="02020603050405020304" pitchFamily="18" charset="0"/>
                <a:cs typeface="Times New Roman" panose="02020603050405020304" pitchFamily="18" charset="0"/>
              </a:rPr>
              <a:t>experience- </a:t>
            </a:r>
            <a:r>
              <a:rPr lang="en-US" sz="2200" b="1" dirty="0">
                <a:solidFill>
                  <a:schemeClr val="tx1"/>
                </a:solidFill>
                <a:latin typeface="Times New Roman" panose="02020603050405020304" pitchFamily="18" charset="0"/>
                <a:cs typeface="Times New Roman" panose="02020603050405020304" pitchFamily="18" charset="0"/>
              </a:rPr>
              <a:t>or competence-based </a:t>
            </a:r>
            <a:r>
              <a:rPr lang="en-US" sz="2200" b="1" dirty="0" smtClean="0">
                <a:solidFill>
                  <a:schemeClr val="tx1"/>
                </a:solidFill>
                <a:latin typeface="Times New Roman" panose="02020603050405020304" pitchFamily="18" charset="0"/>
                <a:cs typeface="Times New Roman" panose="02020603050405020304" pitchFamily="18" charset="0"/>
              </a:rPr>
              <a:t>questions</a:t>
            </a:r>
            <a:endParaRPr lang="en-US" sz="2200" b="1"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000" dirty="0">
                <a:solidFill>
                  <a:schemeClr val="tx1"/>
                </a:solidFill>
                <a:latin typeface="Times New Roman" panose="02020603050405020304" pitchFamily="18" charset="0"/>
                <a:cs typeface="Times New Roman" panose="02020603050405020304" pitchFamily="18" charset="0"/>
              </a:rPr>
              <a:t>These questions are designed to explore what the candidate has done, and the skills that they have previously demonstrated. They take the form</a:t>
            </a:r>
            <a:r>
              <a:rPr lang="en-US" sz="2000" dirty="0" smtClean="0">
                <a:solidFill>
                  <a:schemeClr val="tx1"/>
                </a:solidFill>
                <a:latin typeface="Times New Roman" panose="02020603050405020304" pitchFamily="18" charset="0"/>
                <a:cs typeface="Times New Roman" panose="02020603050405020304" pitchFamily="18" charset="0"/>
              </a:rPr>
              <a:t>:</a:t>
            </a:r>
            <a:endParaRPr lang="en-US" sz="2000"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000" dirty="0">
                <a:solidFill>
                  <a:schemeClr val="tx1"/>
                </a:solidFill>
                <a:latin typeface="Times New Roman" panose="02020603050405020304" pitchFamily="18" charset="0"/>
                <a:cs typeface="Times New Roman" panose="02020603050405020304" pitchFamily="18" charset="0"/>
              </a:rPr>
              <a:t>“</a:t>
            </a:r>
            <a:r>
              <a:rPr lang="en-US" sz="2000" i="1" dirty="0">
                <a:solidFill>
                  <a:schemeClr val="tx1"/>
                </a:solidFill>
                <a:latin typeface="Times New Roman" panose="02020603050405020304" pitchFamily="18" charset="0"/>
                <a:cs typeface="Times New Roman" panose="02020603050405020304" pitchFamily="18" charset="0"/>
              </a:rPr>
              <a:t>Tell me about a time when you</a:t>
            </a:r>
            <a:r>
              <a:rPr lang="en-US" sz="2000" i="1" dirty="0" smtClean="0">
                <a:solidFill>
                  <a:schemeClr val="tx1"/>
                </a:solidFill>
                <a:latin typeface="Times New Roman" panose="02020603050405020304" pitchFamily="18" charset="0"/>
                <a:cs typeface="Times New Roman" panose="02020603050405020304" pitchFamily="18" charset="0"/>
              </a:rPr>
              <a:t>….”</a:t>
            </a:r>
            <a:endParaRPr lang="en-US" sz="2000" i="1"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000" i="1" dirty="0">
                <a:solidFill>
                  <a:schemeClr val="tx1"/>
                </a:solidFill>
                <a:latin typeface="Times New Roman" panose="02020603050405020304" pitchFamily="18" charset="0"/>
                <a:cs typeface="Times New Roman" panose="02020603050405020304" pitchFamily="18" charset="0"/>
              </a:rPr>
              <a:t>“Can you tell me how you have gone about solving a particular problem that you have faced at work?”</a:t>
            </a:r>
            <a:endParaRPr lang="en-US" sz="2000"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000" dirty="0">
                <a:solidFill>
                  <a:schemeClr val="tx1"/>
                </a:solidFill>
                <a:latin typeface="Times New Roman" panose="02020603050405020304" pitchFamily="18" charset="0"/>
                <a:cs typeface="Times New Roman" panose="02020603050405020304" pitchFamily="18" charset="0"/>
              </a:rPr>
              <a:t>These questions have one big drawback: they don’t explore potential. What a candidate has previously done may not translate to your </a:t>
            </a:r>
            <a:r>
              <a:rPr lang="en-US" sz="2000" dirty="0" err="1">
                <a:solidFill>
                  <a:schemeClr val="tx1"/>
                </a:solidFill>
                <a:latin typeface="Times New Roman" panose="02020603050405020304" pitchFamily="18" charset="0"/>
                <a:cs typeface="Times New Roman" panose="02020603050405020304" pitchFamily="18" charset="0"/>
              </a:rPr>
              <a:t>organisation</a:t>
            </a:r>
            <a:r>
              <a:rPr lang="en-US" sz="2000" dirty="0">
                <a:solidFill>
                  <a:schemeClr val="tx1"/>
                </a:solidFill>
                <a:latin typeface="Times New Roman" panose="02020603050405020304" pitchFamily="18" charset="0"/>
                <a:cs typeface="Times New Roman" panose="02020603050405020304" pitchFamily="18" charset="0"/>
              </a:rPr>
              <a:t> or your job</a:t>
            </a:r>
            <a:r>
              <a:rPr lang="en-US" sz="2000" dirty="0" smtClean="0">
                <a:solidFill>
                  <a:schemeClr val="tx1"/>
                </a:solidFill>
                <a:latin typeface="Times New Roman" panose="02020603050405020304" pitchFamily="18" charset="0"/>
                <a:cs typeface="Times New Roman" panose="02020603050405020304" pitchFamily="18" charset="0"/>
              </a:rPr>
              <a:t>.</a:t>
            </a:r>
            <a:endParaRPr lang="en-US" sz="2000"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000" dirty="0">
                <a:solidFill>
                  <a:schemeClr val="tx1"/>
                </a:solidFill>
                <a:latin typeface="Times New Roman" panose="02020603050405020304" pitchFamily="18" charset="0"/>
                <a:cs typeface="Times New Roman" panose="02020603050405020304" pitchFamily="18" charset="0"/>
              </a:rPr>
              <a:t>If you are interviewing candidates who don’t have much work experience, it’s hard for them to demonstrate the skills from the past. It’s therefore also helpful to use a few hypothetical, or problem-solving questions.</a:t>
            </a:r>
            <a:endParaRPr lang="en-US" sz="20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31" y="128789"/>
            <a:ext cx="10084158" cy="643943"/>
          </a:xfrm>
        </p:spPr>
        <p:txBody>
          <a:bodyPr/>
          <a:lstStyle/>
          <a:p>
            <a:r>
              <a:rPr lang="en-US" b="1" dirty="0">
                <a:solidFill>
                  <a:schemeClr val="tx1"/>
                </a:solidFill>
                <a:latin typeface="Times New Roman" panose="02020603050405020304" pitchFamily="18" charset="0"/>
                <a:cs typeface="Times New Roman" panose="02020603050405020304" pitchFamily="18" charset="0"/>
              </a:rPr>
              <a:t>Interviewing Skills for Managers- The Interview</a:t>
            </a:r>
            <a:endParaRPr lang="en-US" dirty="0"/>
          </a:p>
        </p:txBody>
      </p:sp>
      <p:sp>
        <p:nvSpPr>
          <p:cNvPr id="3" name="Content Placeholder 2"/>
          <p:cNvSpPr>
            <a:spLocks noGrp="1"/>
          </p:cNvSpPr>
          <p:nvPr>
            <p:ph idx="1"/>
          </p:nvPr>
        </p:nvSpPr>
        <p:spPr>
          <a:xfrm>
            <a:off x="103031" y="772733"/>
            <a:ext cx="10264462" cy="5859888"/>
          </a:xfrm>
        </p:spPr>
        <p:txBody>
          <a:bodyPr>
            <a:normAutofit/>
          </a:bodyPr>
          <a:lstStyle/>
          <a:p>
            <a:pPr marL="0" indent="0">
              <a:buNone/>
            </a:pPr>
            <a:r>
              <a:rPr lang="en-US" dirty="0" smtClean="0">
                <a:solidFill>
                  <a:schemeClr val="tx1"/>
                </a:solidFill>
                <a:latin typeface="Times New Roman" panose="02020603050405020304" pitchFamily="18" charset="0"/>
                <a:cs typeface="Times New Roman" panose="02020603050405020304" pitchFamily="18" charset="0"/>
              </a:rPr>
              <a:t>ii. </a:t>
            </a:r>
            <a:r>
              <a:rPr lang="en-US" b="1" dirty="0" smtClean="0">
                <a:solidFill>
                  <a:schemeClr val="tx1"/>
                </a:solidFill>
                <a:latin typeface="Times New Roman" panose="02020603050405020304" pitchFamily="18" charset="0"/>
                <a:cs typeface="Times New Roman" panose="02020603050405020304" pitchFamily="18" charset="0"/>
              </a:rPr>
              <a:t>Hypothetical questions</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000" dirty="0">
                <a:solidFill>
                  <a:schemeClr val="tx1"/>
                </a:solidFill>
                <a:latin typeface="Times New Roman" panose="02020603050405020304" pitchFamily="18" charset="0"/>
                <a:cs typeface="Times New Roman" panose="02020603050405020304" pitchFamily="18" charset="0"/>
              </a:rPr>
              <a:t>These questions are designed to explore how candidates will deal with the problems that are likely to face them in this post. You may provide them with a written statement of the problem, perhaps as half a page of bullet points, or just outline it to them, and ask them to consider what they would do to address the problem.</a:t>
            </a:r>
            <a:endParaRPr lang="en-US" sz="2000"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000" dirty="0">
                <a:solidFill>
                  <a:schemeClr val="tx1"/>
                </a:solidFill>
                <a:latin typeface="Times New Roman" panose="02020603050405020304" pitchFamily="18" charset="0"/>
                <a:cs typeface="Times New Roman" panose="02020603050405020304" pitchFamily="18" charset="0"/>
              </a:rPr>
              <a:t>Many interview processes use a candidate presentation to explore this area, for example asking candidates to present on what they see as the first five issues to be addressed in the job and how they would go about doing so</a:t>
            </a:r>
            <a:r>
              <a:rPr lang="en-US" sz="2000" dirty="0" smtClean="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marL="0" indent="0">
              <a:buNone/>
            </a:pPr>
            <a:r>
              <a:rPr lang="en-US" dirty="0">
                <a:solidFill>
                  <a:schemeClr val="tx1"/>
                </a:solidFill>
                <a:latin typeface="Times New Roman" panose="02020603050405020304" pitchFamily="18" charset="0"/>
                <a:cs typeface="Times New Roman" panose="02020603050405020304" pitchFamily="18" charset="0"/>
              </a:rPr>
              <a:t>iii</a:t>
            </a:r>
            <a:r>
              <a:rPr lang="en-US" b="1" dirty="0">
                <a:solidFill>
                  <a:schemeClr val="tx1"/>
                </a:solidFill>
                <a:latin typeface="Times New Roman" panose="02020603050405020304" pitchFamily="18" charset="0"/>
                <a:cs typeface="Times New Roman" panose="02020603050405020304" pitchFamily="18" charset="0"/>
              </a:rPr>
              <a:t>. personal awareness </a:t>
            </a:r>
            <a:r>
              <a:rPr lang="en-US" b="1" dirty="0" smtClean="0">
                <a:solidFill>
                  <a:schemeClr val="tx1"/>
                </a:solidFill>
                <a:latin typeface="Times New Roman" panose="02020603050405020304" pitchFamily="18" charset="0"/>
                <a:cs typeface="Times New Roman" panose="02020603050405020304" pitchFamily="18" charset="0"/>
              </a:rPr>
              <a:t>questions</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000" dirty="0" smtClean="0">
                <a:solidFill>
                  <a:schemeClr val="tx1"/>
                </a:solidFill>
                <a:latin typeface="Times New Roman" panose="02020603050405020304" pitchFamily="18" charset="0"/>
                <a:cs typeface="Times New Roman" panose="02020603050405020304" pitchFamily="18" charset="0"/>
              </a:rPr>
              <a:t>These </a:t>
            </a:r>
            <a:r>
              <a:rPr lang="en-US" sz="2000" dirty="0">
                <a:solidFill>
                  <a:schemeClr val="tx1"/>
                </a:solidFill>
                <a:latin typeface="Times New Roman" panose="02020603050405020304" pitchFamily="18" charset="0"/>
                <a:cs typeface="Times New Roman" panose="02020603050405020304" pitchFamily="18" charset="0"/>
              </a:rPr>
              <a:t>questions are designed to explore the fit between the candidate’s needs and what the job or </a:t>
            </a:r>
            <a:r>
              <a:rPr lang="en-US" sz="2000" dirty="0" err="1">
                <a:solidFill>
                  <a:schemeClr val="tx1"/>
                </a:solidFill>
                <a:latin typeface="Times New Roman" panose="02020603050405020304" pitchFamily="18" charset="0"/>
                <a:cs typeface="Times New Roman" panose="02020603050405020304" pitchFamily="18" charset="0"/>
              </a:rPr>
              <a:t>organisation</a:t>
            </a:r>
            <a:r>
              <a:rPr lang="en-US" sz="2000" dirty="0">
                <a:solidFill>
                  <a:schemeClr val="tx1"/>
                </a:solidFill>
                <a:latin typeface="Times New Roman" panose="02020603050405020304" pitchFamily="18" charset="0"/>
                <a:cs typeface="Times New Roman" panose="02020603050405020304" pitchFamily="18" charset="0"/>
              </a:rPr>
              <a:t> can offer. For example, you might ask the candidate to tell you what motivates them, or what strengths they bring to the job. Good questions of this type ask the candidate to rank their requirements or strengths. This enables you to assess how personally aware they are, and also whether you can provide the necessary motivation and/or use their strengths</a:t>
            </a:r>
            <a:r>
              <a:rPr lang="en-US" sz="2000" dirty="0" smtClean="0">
                <a:solidFill>
                  <a:schemeClr val="tx1"/>
                </a:solidFill>
                <a:latin typeface="Times New Roman" panose="02020603050405020304" pitchFamily="18" charset="0"/>
                <a:cs typeface="Times New Roman" panose="02020603050405020304" pitchFamily="18" charset="0"/>
              </a:rPr>
              <a:t>.</a:t>
            </a:r>
            <a:endParaRPr lang="en-US" sz="2000"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000" i="1" dirty="0">
                <a:solidFill>
                  <a:schemeClr val="tx1"/>
                </a:solidFill>
                <a:latin typeface="Times New Roman" panose="02020603050405020304" pitchFamily="18" charset="0"/>
                <a:cs typeface="Times New Roman" panose="02020603050405020304" pitchFamily="18" charset="0"/>
              </a:rPr>
              <a:t>“Please tell us, in descending order, the top five factors that keep you motivated on the job</a:t>
            </a:r>
            <a:r>
              <a:rPr lang="en-US" sz="2000" i="1" dirty="0" smtClean="0">
                <a:solidFill>
                  <a:schemeClr val="tx1"/>
                </a:solidFill>
                <a:latin typeface="Times New Roman" panose="02020603050405020304" pitchFamily="18" charset="0"/>
                <a:cs typeface="Times New Roman" panose="02020603050405020304" pitchFamily="18" charset="0"/>
              </a:rPr>
              <a:t>”</a:t>
            </a:r>
            <a:endParaRPr lang="en-US" sz="2000" i="1"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000" i="1" dirty="0">
                <a:solidFill>
                  <a:schemeClr val="tx1"/>
                </a:solidFill>
                <a:latin typeface="Times New Roman" panose="02020603050405020304" pitchFamily="18" charset="0"/>
                <a:cs typeface="Times New Roman" panose="02020603050405020304" pitchFamily="18" charset="0"/>
              </a:rPr>
              <a:t>“Tell us the most effective ways of managing you”</a:t>
            </a:r>
            <a:endParaRPr lang="en-US" sz="2000" b="1" dirty="0">
              <a:solidFill>
                <a:schemeClr val="tx1"/>
              </a:solidFill>
              <a:latin typeface="Times New Roman" panose="02020603050405020304" pitchFamily="18" charset="0"/>
              <a:cs typeface="Times New Roman" panose="02020603050405020304" pitchFamily="18" charset="0"/>
            </a:endParaRPr>
          </a:p>
          <a:p>
            <a:endParaRPr lang="en-US" dirty="0"/>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920" y="311150"/>
            <a:ext cx="11852910" cy="901700"/>
          </a:xfrm>
        </p:spPr>
        <p:txBody>
          <a:bodyPr/>
          <a:lstStyle/>
          <a:p>
            <a:r>
              <a:rPr lang="en-US" b="1" dirty="0">
                <a:solidFill>
                  <a:schemeClr val="tx1"/>
                </a:solidFill>
                <a:latin typeface="Times New Roman" panose="02020603050405020304" pitchFamily="18" charset="0"/>
                <a:cs typeface="Times New Roman" panose="02020603050405020304" pitchFamily="18" charset="0"/>
              </a:rPr>
              <a:t>Interviewing Skills for Managers- </a:t>
            </a:r>
            <a:r>
              <a:rPr lang="en-US" b="1" dirty="0" smtClean="0">
                <a:solidFill>
                  <a:schemeClr val="tx1"/>
                </a:solidFill>
                <a:latin typeface="Times New Roman" panose="02020603050405020304" pitchFamily="18" charset="0"/>
                <a:cs typeface="Times New Roman" panose="02020603050405020304" pitchFamily="18" charset="0"/>
              </a:rPr>
              <a:t>After the Interview</a:t>
            </a:r>
            <a:endParaRPr lang="en-US" dirty="0"/>
          </a:p>
        </p:txBody>
      </p:sp>
      <p:sp>
        <p:nvSpPr>
          <p:cNvPr id="3" name="Content Placeholder 2"/>
          <p:cNvSpPr>
            <a:spLocks noGrp="1"/>
          </p:cNvSpPr>
          <p:nvPr>
            <p:ph idx="1"/>
          </p:nvPr>
        </p:nvSpPr>
        <p:spPr>
          <a:xfrm>
            <a:off x="248920" y="1092835"/>
            <a:ext cx="10291445" cy="5615305"/>
          </a:xfrm>
        </p:spPr>
        <p:txBody>
          <a:bodyPr>
            <a:normAutofit/>
          </a:bodyPr>
          <a:lstStyle/>
          <a:p>
            <a:r>
              <a:rPr lang="en-US" sz="2800" b="1" dirty="0">
                <a:solidFill>
                  <a:schemeClr val="tx1"/>
                </a:solidFill>
                <a:latin typeface="Times New Roman" panose="02020603050405020304" pitchFamily="18" charset="0"/>
                <a:cs typeface="Times New Roman" panose="02020603050405020304" pitchFamily="18" charset="0"/>
              </a:rPr>
              <a:t>Being Fair and Transparent</a:t>
            </a:r>
            <a:endParaRPr lang="en-US" sz="2800" b="1" dirty="0">
              <a:solidFill>
                <a:schemeClr val="tx1"/>
              </a:solidFill>
              <a:latin typeface="Times New Roman" panose="02020603050405020304" pitchFamily="18" charset="0"/>
              <a:cs typeface="Times New Roman" panose="02020603050405020304" pitchFamily="18" charset="0"/>
            </a:endParaRPr>
          </a:p>
          <a:p>
            <a:pPr algn="just"/>
            <a:r>
              <a:rPr lang="en-US" sz="2800" b="1" dirty="0" smtClean="0">
                <a:solidFill>
                  <a:schemeClr val="tx1"/>
                </a:solidFill>
                <a:latin typeface="Times New Roman" panose="02020603050405020304" pitchFamily="18" charset="0"/>
                <a:cs typeface="Times New Roman" panose="02020603050405020304" pitchFamily="18" charset="0"/>
              </a:rPr>
              <a:t>Your </a:t>
            </a:r>
            <a:r>
              <a:rPr lang="en-US" sz="2800" b="1" dirty="0">
                <a:solidFill>
                  <a:schemeClr val="tx1"/>
                </a:solidFill>
                <a:latin typeface="Times New Roman" panose="02020603050405020304" pitchFamily="18" charset="0"/>
                <a:cs typeface="Times New Roman" panose="02020603050405020304" pitchFamily="18" charset="0"/>
              </a:rPr>
              <a:t>final decision should be based on the scores you have given each candidate.</a:t>
            </a:r>
            <a:endParaRPr lang="en-US" sz="2800" b="1" dirty="0">
              <a:solidFill>
                <a:schemeClr val="tx1"/>
              </a:solidFill>
              <a:latin typeface="Times New Roman" panose="02020603050405020304" pitchFamily="18" charset="0"/>
              <a:cs typeface="Times New Roman" panose="02020603050405020304" pitchFamily="18" charset="0"/>
            </a:endParaRPr>
          </a:p>
          <a:p>
            <a:pPr algn="just"/>
            <a:r>
              <a:rPr lang="en-US" sz="2800" dirty="0">
                <a:solidFill>
                  <a:schemeClr val="tx1"/>
                </a:solidFill>
                <a:latin typeface="Times New Roman" panose="02020603050405020304" pitchFamily="18" charset="0"/>
                <a:cs typeface="Times New Roman" panose="02020603050405020304" pitchFamily="18" charset="0"/>
              </a:rPr>
              <a:t>If, when you get to the end of the process, one or more interviewers feels that the ‘wrong’ candidate has emerged as successful then it’s helpful to examine why this is so. Have you missed a key job skill? Or was there something that they said which should have resulted in a lower score?</a:t>
            </a:r>
            <a:endParaRPr lang="en-US" sz="2800" dirty="0">
              <a:solidFill>
                <a:schemeClr val="tx1"/>
              </a:solidFill>
              <a:latin typeface="Times New Roman" panose="02020603050405020304" pitchFamily="18" charset="0"/>
              <a:cs typeface="Times New Roman" panose="02020603050405020304" pitchFamily="18" charset="0"/>
            </a:endParaRPr>
          </a:p>
          <a:p>
            <a:pPr algn="just"/>
            <a:r>
              <a:rPr lang="en-US" sz="2800" dirty="0">
                <a:solidFill>
                  <a:schemeClr val="tx1"/>
                </a:solidFill>
                <a:latin typeface="Times New Roman" panose="02020603050405020304" pitchFamily="18" charset="0"/>
                <a:cs typeface="Times New Roman" panose="02020603050405020304" pitchFamily="18" charset="0"/>
              </a:rPr>
              <a:t>It’s fine to revisit the process and come up with a different answer, as long as you can justify it in the event of an appeal by the candidate. At this stage, the role of the independent assessor, if there is one, is to ensure that the process is fair to all candidates.</a:t>
            </a:r>
            <a:endParaRPr lang="en-US" sz="2800" dirty="0">
              <a:solidFill>
                <a:schemeClr val="tx1"/>
              </a:solidFill>
              <a:latin typeface="Times New Roman" panose="02020603050405020304" pitchFamily="18" charset="0"/>
              <a:cs typeface="Times New Roman" panose="02020603050405020304" pitchFamily="18" charset="0"/>
            </a:endParaRPr>
          </a:p>
          <a:p>
            <a:endParaRPr lang="en-US" sz="2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184"/>
            <a:ext cx="8596668" cy="772732"/>
          </a:xfrm>
        </p:spPr>
        <p:txBody>
          <a:bodyPr/>
          <a:lstStyle/>
          <a:p>
            <a:r>
              <a:rPr lang="en-US" sz="4400" b="1" smtClean="0">
                <a:solidFill>
                  <a:schemeClr val="tx1"/>
                </a:solidFill>
                <a:latin typeface="Times New Roman" panose="02020603050405020304" pitchFamily="18" charset="0"/>
                <a:cs typeface="Times New Roman" panose="02020603050405020304" pitchFamily="18" charset="0"/>
              </a:rPr>
              <a:t>2. Interview </a:t>
            </a:r>
            <a:r>
              <a:rPr lang="en-US" sz="4400" b="1" dirty="0" smtClean="0">
                <a:solidFill>
                  <a:schemeClr val="tx1"/>
                </a:solidFill>
                <a:latin typeface="Times New Roman" panose="02020603050405020304" pitchFamily="18" charset="0"/>
                <a:cs typeface="Times New Roman" panose="02020603050405020304" pitchFamily="18" charset="0"/>
              </a:rPr>
              <a:t>Skills for an Employee</a:t>
            </a:r>
            <a:endParaRPr lang="en-US" sz="44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1605" y="965835"/>
            <a:ext cx="10440035" cy="5692775"/>
          </a:xfrm>
        </p:spPr>
        <p:txBody>
          <a:bodyPr/>
          <a:lstStyle/>
          <a:p>
            <a:pPr>
              <a:lnSpc>
                <a:spcPct val="90000"/>
              </a:lnSpc>
            </a:pPr>
            <a:r>
              <a:rPr lang="en-IE" sz="2800" dirty="0">
                <a:solidFill>
                  <a:schemeClr val="tx1"/>
                </a:solidFill>
                <a:latin typeface="Times New Roman" panose="02020603050405020304" pitchFamily="18" charset="0"/>
                <a:cs typeface="Times New Roman" panose="02020603050405020304" pitchFamily="18" charset="0"/>
              </a:rPr>
              <a:t>Interview = A meeting with an objective</a:t>
            </a:r>
            <a:endParaRPr lang="en-IE" sz="2800" dirty="0">
              <a:solidFill>
                <a:schemeClr val="tx1"/>
              </a:solidFill>
              <a:latin typeface="Times New Roman" panose="02020603050405020304" pitchFamily="18" charset="0"/>
              <a:cs typeface="Times New Roman" panose="02020603050405020304" pitchFamily="18" charset="0"/>
            </a:endParaRPr>
          </a:p>
          <a:p>
            <a:pPr marL="0" indent="0">
              <a:lnSpc>
                <a:spcPct val="90000"/>
              </a:lnSpc>
              <a:buNone/>
            </a:pPr>
            <a:endParaRPr lang="en-IE" sz="2800"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IE" sz="2800" dirty="0">
                <a:solidFill>
                  <a:schemeClr val="tx1"/>
                </a:solidFill>
                <a:latin typeface="Times New Roman" panose="02020603050405020304" pitchFamily="18" charset="0"/>
                <a:cs typeface="Times New Roman" panose="02020603050405020304" pitchFamily="18" charset="0"/>
              </a:rPr>
              <a:t>Employer’s objective is to find the best person for the job </a:t>
            </a:r>
            <a:endParaRPr lang="en-IE" sz="2800" dirty="0">
              <a:solidFill>
                <a:schemeClr val="tx1"/>
              </a:solidFill>
              <a:latin typeface="Times New Roman" panose="02020603050405020304" pitchFamily="18" charset="0"/>
              <a:cs typeface="Times New Roman" panose="02020603050405020304" pitchFamily="18" charset="0"/>
            </a:endParaRPr>
          </a:p>
          <a:p>
            <a:pPr lvl="1">
              <a:lnSpc>
                <a:spcPct val="90000"/>
              </a:lnSpc>
            </a:pPr>
            <a:r>
              <a:rPr lang="en-IE" sz="2800" b="1" dirty="0">
                <a:solidFill>
                  <a:schemeClr val="tx1"/>
                </a:solidFill>
                <a:latin typeface="Times New Roman" panose="02020603050405020304" pitchFamily="18" charset="0"/>
                <a:cs typeface="Times New Roman" panose="02020603050405020304" pitchFamily="18" charset="0"/>
              </a:rPr>
              <a:t>Employer</a:t>
            </a:r>
            <a:r>
              <a:rPr lang="en-IE" sz="2800" dirty="0">
                <a:solidFill>
                  <a:schemeClr val="tx1"/>
                </a:solidFill>
                <a:latin typeface="Times New Roman" panose="02020603050405020304" pitchFamily="18" charset="0"/>
                <a:cs typeface="Times New Roman" panose="02020603050405020304" pitchFamily="18" charset="0"/>
              </a:rPr>
              <a:t>: reviews candidate’s experience and abilities</a:t>
            </a:r>
            <a:endParaRPr lang="en-IE" sz="2800" dirty="0">
              <a:solidFill>
                <a:schemeClr val="tx1"/>
              </a:solidFill>
              <a:latin typeface="Times New Roman" panose="02020603050405020304" pitchFamily="18" charset="0"/>
              <a:cs typeface="Times New Roman" panose="02020603050405020304" pitchFamily="18" charset="0"/>
            </a:endParaRPr>
          </a:p>
          <a:p>
            <a:pPr lvl="2">
              <a:lnSpc>
                <a:spcPct val="90000"/>
              </a:lnSpc>
            </a:pPr>
            <a:r>
              <a:rPr lang="en-IE" sz="2800" i="1" dirty="0">
                <a:solidFill>
                  <a:schemeClr val="tx1"/>
                </a:solidFill>
                <a:latin typeface="Times New Roman" panose="02020603050405020304" pitchFamily="18" charset="0"/>
                <a:cs typeface="Times New Roman" panose="02020603050405020304" pitchFamily="18" charset="0"/>
              </a:rPr>
              <a:t>Can you do the job?  (skills, </a:t>
            </a:r>
            <a:r>
              <a:rPr lang="en-IE" sz="2800" i="1" dirty="0" err="1">
                <a:solidFill>
                  <a:schemeClr val="tx1"/>
                </a:solidFill>
                <a:latin typeface="Times New Roman" panose="02020603050405020304" pitchFamily="18" charset="0"/>
                <a:cs typeface="Times New Roman" panose="02020603050405020304" pitchFamily="18" charset="0"/>
              </a:rPr>
              <a:t>abilitie</a:t>
            </a:r>
            <a:r>
              <a:rPr lang="en-IE" sz="2800" i="1" dirty="0">
                <a:solidFill>
                  <a:schemeClr val="tx1"/>
                </a:solidFill>
                <a:latin typeface="Times New Roman" panose="02020603050405020304" pitchFamily="18" charset="0"/>
                <a:cs typeface="Times New Roman" panose="02020603050405020304" pitchFamily="18" charset="0"/>
              </a:rPr>
              <a:t>, qualifications)</a:t>
            </a:r>
            <a:endParaRPr lang="en-IE" sz="2800" i="1" dirty="0">
              <a:solidFill>
                <a:schemeClr val="tx1"/>
              </a:solidFill>
              <a:latin typeface="Times New Roman" panose="02020603050405020304" pitchFamily="18" charset="0"/>
              <a:cs typeface="Times New Roman" panose="02020603050405020304" pitchFamily="18" charset="0"/>
            </a:endParaRPr>
          </a:p>
          <a:p>
            <a:pPr lvl="2">
              <a:lnSpc>
                <a:spcPct val="90000"/>
              </a:lnSpc>
            </a:pPr>
            <a:r>
              <a:rPr lang="en-IE" sz="2800" i="1" dirty="0">
                <a:solidFill>
                  <a:schemeClr val="tx1"/>
                </a:solidFill>
                <a:latin typeface="Times New Roman" panose="02020603050405020304" pitchFamily="18" charset="0"/>
                <a:cs typeface="Times New Roman" panose="02020603050405020304" pitchFamily="18" charset="0"/>
              </a:rPr>
              <a:t>Will you do the job?  (interest, attitude &amp; motivation)</a:t>
            </a:r>
            <a:endParaRPr lang="en-IE" sz="2800" i="1" dirty="0">
              <a:solidFill>
                <a:schemeClr val="tx1"/>
              </a:solidFill>
              <a:latin typeface="Times New Roman" panose="02020603050405020304" pitchFamily="18" charset="0"/>
              <a:cs typeface="Times New Roman" panose="02020603050405020304" pitchFamily="18" charset="0"/>
            </a:endParaRPr>
          </a:p>
          <a:p>
            <a:pPr lvl="2">
              <a:lnSpc>
                <a:spcPct val="90000"/>
              </a:lnSpc>
            </a:pPr>
            <a:r>
              <a:rPr lang="en-IE" sz="2800" i="1" dirty="0">
                <a:solidFill>
                  <a:schemeClr val="tx1"/>
                </a:solidFill>
                <a:latin typeface="Times New Roman" panose="02020603050405020304" pitchFamily="18" charset="0"/>
                <a:cs typeface="Times New Roman" panose="02020603050405020304" pitchFamily="18" charset="0"/>
              </a:rPr>
              <a:t>How will you fit into the organisation? (personality)</a:t>
            </a:r>
            <a:endParaRPr lang="en-IE" sz="2800" i="1" dirty="0">
              <a:solidFill>
                <a:schemeClr val="tx1"/>
              </a:solidFill>
              <a:latin typeface="Times New Roman" panose="02020603050405020304" pitchFamily="18" charset="0"/>
              <a:cs typeface="Times New Roman" panose="02020603050405020304" pitchFamily="18" charset="0"/>
            </a:endParaRPr>
          </a:p>
          <a:p>
            <a:pPr marL="914400" lvl="2" indent="0">
              <a:lnSpc>
                <a:spcPct val="90000"/>
              </a:lnSpc>
              <a:buNone/>
            </a:pPr>
            <a:endParaRPr lang="en-IE" sz="2800" i="1"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IE" sz="2800" b="1" dirty="0">
                <a:solidFill>
                  <a:schemeClr val="tx1"/>
                </a:solidFill>
                <a:latin typeface="Times New Roman" panose="02020603050405020304" pitchFamily="18" charset="0"/>
                <a:cs typeface="Times New Roman" panose="02020603050405020304" pitchFamily="18" charset="0"/>
              </a:rPr>
              <a:t>You:</a:t>
            </a:r>
            <a:r>
              <a:rPr lang="en-IE" sz="2800" dirty="0">
                <a:solidFill>
                  <a:schemeClr val="tx1"/>
                </a:solidFill>
                <a:latin typeface="Times New Roman" panose="02020603050405020304" pitchFamily="18" charset="0"/>
                <a:cs typeface="Times New Roman" panose="02020603050405020304" pitchFamily="18" charset="0"/>
              </a:rPr>
              <a:t> impress employer and assess position on offer</a:t>
            </a:r>
            <a:endParaRPr lang="en-IE" sz="2800" dirty="0">
              <a:solidFill>
                <a:schemeClr val="tx1"/>
              </a:solidFill>
              <a:latin typeface="Times New Roman" panose="02020603050405020304" pitchFamily="18" charset="0"/>
              <a:cs typeface="Times New Roman" panose="02020603050405020304" pitchFamily="18" charset="0"/>
            </a:endParaRPr>
          </a:p>
          <a:p>
            <a:pPr lvl="2">
              <a:lnSpc>
                <a:spcPct val="90000"/>
              </a:lnSpc>
            </a:pPr>
            <a:r>
              <a:rPr lang="en-IE" sz="2800" i="1" dirty="0">
                <a:solidFill>
                  <a:schemeClr val="tx1"/>
                </a:solidFill>
                <a:latin typeface="Times New Roman" panose="02020603050405020304" pitchFamily="18" charset="0"/>
                <a:cs typeface="Times New Roman" panose="02020603050405020304" pitchFamily="18" charset="0"/>
              </a:rPr>
              <a:t>What does this position offer me?</a:t>
            </a:r>
            <a:endParaRPr lang="en-IE" sz="2800" i="1" dirty="0">
              <a:solidFill>
                <a:schemeClr val="tx1"/>
              </a:solidFill>
              <a:latin typeface="Times New Roman" panose="02020603050405020304" pitchFamily="18" charset="0"/>
              <a:cs typeface="Times New Roman" panose="02020603050405020304" pitchFamily="18" charset="0"/>
            </a:endParaRPr>
          </a:p>
          <a:p>
            <a:pPr lvl="2">
              <a:lnSpc>
                <a:spcPct val="90000"/>
              </a:lnSpc>
            </a:pPr>
            <a:r>
              <a:rPr lang="en-IE" sz="2800" i="1" dirty="0">
                <a:solidFill>
                  <a:schemeClr val="tx1"/>
                </a:solidFill>
                <a:latin typeface="Times New Roman" panose="02020603050405020304" pitchFamily="18" charset="0"/>
                <a:cs typeface="Times New Roman" panose="02020603050405020304" pitchFamily="18" charset="0"/>
              </a:rPr>
              <a:t>How does it fit with my career plans?</a:t>
            </a:r>
            <a:endParaRPr lang="en-IE" sz="2800" i="1" dirty="0">
              <a:solidFill>
                <a:schemeClr val="tx1"/>
              </a:solidFill>
              <a:latin typeface="Times New Roman" panose="02020603050405020304" pitchFamily="18" charset="0"/>
              <a:cs typeface="Times New Roman" panose="02020603050405020304" pitchFamily="18" charset="0"/>
            </a:endParaRPr>
          </a:p>
          <a:p>
            <a:endParaRPr lang="en-US" sz="28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3032"/>
            <a:ext cx="8596668" cy="734096"/>
          </a:xfrm>
        </p:spPr>
        <p:txBody>
          <a:bodyPr>
            <a:normAutofit/>
          </a:bodyPr>
          <a:lstStyle/>
          <a:p>
            <a:r>
              <a:rPr lang="en-IE" b="1" dirty="0">
                <a:solidFill>
                  <a:schemeClr val="tx1"/>
                </a:solidFill>
                <a:latin typeface="Times New Roman" panose="02020603050405020304" pitchFamily="18" charset="0"/>
                <a:cs typeface="Times New Roman" panose="02020603050405020304" pitchFamily="18" charset="0"/>
              </a:rPr>
              <a:t>Preparation is the key to success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4546" y="965915"/>
            <a:ext cx="9749308" cy="5892085"/>
          </a:xfrm>
        </p:spPr>
        <p:txBody>
          <a:bodyPr>
            <a:noAutofit/>
          </a:bodyPr>
          <a:lstStyle/>
          <a:p>
            <a:pPr lvl="1">
              <a:lnSpc>
                <a:spcPct val="90000"/>
              </a:lnSpc>
            </a:pPr>
            <a:r>
              <a:rPr lang="en-IE" sz="2200" b="1" dirty="0">
                <a:solidFill>
                  <a:schemeClr val="tx1"/>
                </a:solidFill>
                <a:latin typeface="Times New Roman" panose="02020603050405020304" pitchFamily="18" charset="0"/>
                <a:cs typeface="Times New Roman" panose="02020603050405020304" pitchFamily="18" charset="0"/>
              </a:rPr>
              <a:t>Review own skills, experiences and qualities</a:t>
            </a:r>
            <a:endParaRPr lang="en-IE" sz="2200" b="1" dirty="0">
              <a:solidFill>
                <a:schemeClr val="tx1"/>
              </a:solidFill>
              <a:latin typeface="Times New Roman" panose="02020603050405020304" pitchFamily="18" charset="0"/>
              <a:cs typeface="Times New Roman" panose="02020603050405020304" pitchFamily="18" charset="0"/>
            </a:endParaRPr>
          </a:p>
          <a:p>
            <a:pPr lvl="2">
              <a:lnSpc>
                <a:spcPct val="90000"/>
              </a:lnSpc>
            </a:pPr>
            <a:r>
              <a:rPr lang="en-IE" sz="2200" dirty="0">
                <a:solidFill>
                  <a:schemeClr val="tx1"/>
                </a:solidFill>
                <a:latin typeface="Times New Roman" panose="02020603050405020304" pitchFamily="18" charset="0"/>
                <a:cs typeface="Times New Roman" panose="02020603050405020304" pitchFamily="18" charset="0"/>
              </a:rPr>
              <a:t>Check CV</a:t>
            </a:r>
            <a:endParaRPr lang="en-IE" sz="2200" dirty="0">
              <a:solidFill>
                <a:schemeClr val="tx1"/>
              </a:solidFill>
              <a:latin typeface="Times New Roman" panose="02020603050405020304" pitchFamily="18" charset="0"/>
              <a:cs typeface="Times New Roman" panose="02020603050405020304" pitchFamily="18" charset="0"/>
            </a:endParaRPr>
          </a:p>
          <a:p>
            <a:pPr lvl="2">
              <a:lnSpc>
                <a:spcPct val="90000"/>
              </a:lnSpc>
            </a:pPr>
            <a:r>
              <a:rPr lang="en-IE" sz="2200" dirty="0">
                <a:solidFill>
                  <a:schemeClr val="tx1"/>
                </a:solidFill>
                <a:latin typeface="Times New Roman" panose="02020603050405020304" pitchFamily="18" charset="0"/>
                <a:cs typeface="Times New Roman" panose="02020603050405020304" pitchFamily="18" charset="0"/>
              </a:rPr>
              <a:t>Anticipate questions and identify relevant examples </a:t>
            </a:r>
            <a:endParaRPr lang="en-IE" sz="2200" dirty="0">
              <a:solidFill>
                <a:schemeClr val="tx1"/>
              </a:solidFill>
              <a:latin typeface="Times New Roman" panose="02020603050405020304" pitchFamily="18" charset="0"/>
              <a:cs typeface="Times New Roman" panose="02020603050405020304" pitchFamily="18" charset="0"/>
            </a:endParaRPr>
          </a:p>
          <a:p>
            <a:pPr lvl="2">
              <a:lnSpc>
                <a:spcPct val="90000"/>
              </a:lnSpc>
            </a:pPr>
            <a:r>
              <a:rPr lang="en-IE" sz="2200" dirty="0">
                <a:solidFill>
                  <a:schemeClr val="tx1"/>
                </a:solidFill>
                <a:latin typeface="Times New Roman" panose="02020603050405020304" pitchFamily="18" charset="0"/>
                <a:cs typeface="Times New Roman" panose="02020603050405020304" pitchFamily="18" charset="0"/>
              </a:rPr>
              <a:t>Prepare key selling points</a:t>
            </a:r>
            <a:endParaRPr lang="en-IE" sz="2200" dirty="0">
              <a:solidFill>
                <a:schemeClr val="tx1"/>
              </a:solidFill>
              <a:latin typeface="Times New Roman" panose="02020603050405020304" pitchFamily="18" charset="0"/>
              <a:cs typeface="Times New Roman" panose="02020603050405020304" pitchFamily="18" charset="0"/>
            </a:endParaRPr>
          </a:p>
          <a:p>
            <a:pPr lvl="1">
              <a:lnSpc>
                <a:spcPct val="90000"/>
              </a:lnSpc>
            </a:pPr>
            <a:r>
              <a:rPr lang="en-IE" sz="2200" b="1" dirty="0">
                <a:solidFill>
                  <a:schemeClr val="tx1"/>
                </a:solidFill>
                <a:latin typeface="Times New Roman" panose="02020603050405020304" pitchFamily="18" charset="0"/>
                <a:cs typeface="Times New Roman" panose="02020603050405020304" pitchFamily="18" charset="0"/>
              </a:rPr>
              <a:t>Research organisation</a:t>
            </a:r>
            <a:endParaRPr lang="en-IE" sz="2200" b="1" dirty="0">
              <a:solidFill>
                <a:schemeClr val="tx1"/>
              </a:solidFill>
              <a:latin typeface="Times New Roman" panose="02020603050405020304" pitchFamily="18" charset="0"/>
              <a:cs typeface="Times New Roman" panose="02020603050405020304" pitchFamily="18" charset="0"/>
            </a:endParaRPr>
          </a:p>
          <a:p>
            <a:pPr lvl="2">
              <a:lnSpc>
                <a:spcPct val="90000"/>
              </a:lnSpc>
            </a:pPr>
            <a:r>
              <a:rPr lang="en-IE" sz="2200" dirty="0">
                <a:solidFill>
                  <a:schemeClr val="tx1"/>
                </a:solidFill>
                <a:latin typeface="Times New Roman" panose="02020603050405020304" pitchFamily="18" charset="0"/>
                <a:cs typeface="Times New Roman" panose="02020603050405020304" pitchFamily="18" charset="0"/>
              </a:rPr>
              <a:t>Websites, reports, articles, company literature, </a:t>
            </a:r>
            <a:r>
              <a:rPr lang="en-IE" sz="2200" dirty="0" err="1">
                <a:solidFill>
                  <a:schemeClr val="tx1"/>
                </a:solidFill>
                <a:latin typeface="Times New Roman" panose="02020603050405020304" pitchFamily="18" charset="0"/>
                <a:cs typeface="Times New Roman" panose="02020603050405020304" pitchFamily="18" charset="0"/>
              </a:rPr>
              <a:t>etc</a:t>
            </a:r>
            <a:endParaRPr lang="en-IE" sz="2200" dirty="0">
              <a:solidFill>
                <a:schemeClr val="tx1"/>
              </a:solidFill>
              <a:latin typeface="Times New Roman" panose="02020603050405020304" pitchFamily="18" charset="0"/>
              <a:cs typeface="Times New Roman" panose="02020603050405020304" pitchFamily="18" charset="0"/>
            </a:endParaRPr>
          </a:p>
          <a:p>
            <a:pPr lvl="2">
              <a:lnSpc>
                <a:spcPct val="90000"/>
              </a:lnSpc>
            </a:pPr>
            <a:r>
              <a:rPr lang="en-IE" sz="2200" dirty="0">
                <a:solidFill>
                  <a:schemeClr val="tx1"/>
                </a:solidFill>
                <a:latin typeface="Times New Roman" panose="02020603050405020304" pitchFamily="18" charset="0"/>
                <a:cs typeface="Times New Roman" panose="02020603050405020304" pitchFamily="18" charset="0"/>
              </a:rPr>
              <a:t>Contacts with knowledge of organisation or sector</a:t>
            </a:r>
            <a:endParaRPr lang="en-IE" sz="2200" dirty="0">
              <a:solidFill>
                <a:schemeClr val="tx1"/>
              </a:solidFill>
              <a:latin typeface="Times New Roman" panose="02020603050405020304" pitchFamily="18" charset="0"/>
              <a:cs typeface="Times New Roman" panose="02020603050405020304" pitchFamily="18" charset="0"/>
            </a:endParaRPr>
          </a:p>
          <a:p>
            <a:pPr lvl="2">
              <a:lnSpc>
                <a:spcPct val="90000"/>
              </a:lnSpc>
            </a:pPr>
            <a:r>
              <a:rPr lang="en-IE" sz="2200" dirty="0">
                <a:solidFill>
                  <a:schemeClr val="tx1"/>
                </a:solidFill>
                <a:latin typeface="Times New Roman" panose="02020603050405020304" pitchFamily="18" charset="0"/>
                <a:cs typeface="Times New Roman" panose="02020603050405020304" pitchFamily="18" charset="0"/>
              </a:rPr>
              <a:t>Relevant articles in the press</a:t>
            </a:r>
            <a:endParaRPr lang="en-IE" sz="2200" dirty="0">
              <a:solidFill>
                <a:schemeClr val="tx1"/>
              </a:solidFill>
              <a:latin typeface="Times New Roman" panose="02020603050405020304" pitchFamily="18" charset="0"/>
              <a:cs typeface="Times New Roman" panose="02020603050405020304" pitchFamily="18" charset="0"/>
            </a:endParaRPr>
          </a:p>
          <a:p>
            <a:pPr lvl="2">
              <a:lnSpc>
                <a:spcPct val="90000"/>
              </a:lnSpc>
            </a:pPr>
            <a:r>
              <a:rPr lang="en-IE" sz="2200" dirty="0">
                <a:solidFill>
                  <a:schemeClr val="tx1"/>
                </a:solidFill>
                <a:latin typeface="Times New Roman" panose="02020603050405020304" pitchFamily="18" charset="0"/>
                <a:cs typeface="Times New Roman" panose="02020603050405020304" pitchFamily="18" charset="0"/>
              </a:rPr>
              <a:t>Personal visit or telephone call</a:t>
            </a:r>
            <a:endParaRPr lang="en-IE" sz="2200" dirty="0">
              <a:solidFill>
                <a:schemeClr val="tx1"/>
              </a:solidFill>
              <a:latin typeface="Times New Roman" panose="02020603050405020304" pitchFamily="18" charset="0"/>
              <a:cs typeface="Times New Roman" panose="02020603050405020304" pitchFamily="18" charset="0"/>
            </a:endParaRPr>
          </a:p>
          <a:p>
            <a:pPr lvl="1">
              <a:lnSpc>
                <a:spcPct val="90000"/>
              </a:lnSpc>
            </a:pPr>
            <a:r>
              <a:rPr lang="en-IE" sz="2200" b="1" dirty="0">
                <a:solidFill>
                  <a:schemeClr val="tx1"/>
                </a:solidFill>
                <a:latin typeface="Times New Roman" panose="02020603050405020304" pitchFamily="18" charset="0"/>
                <a:cs typeface="Times New Roman" panose="02020603050405020304" pitchFamily="18" charset="0"/>
              </a:rPr>
              <a:t>Research job and occupational area</a:t>
            </a:r>
            <a:endParaRPr lang="en-IE" sz="2200" b="1" dirty="0">
              <a:solidFill>
                <a:schemeClr val="tx1"/>
              </a:solidFill>
              <a:latin typeface="Times New Roman" panose="02020603050405020304" pitchFamily="18" charset="0"/>
              <a:cs typeface="Times New Roman" panose="02020603050405020304" pitchFamily="18" charset="0"/>
            </a:endParaRPr>
          </a:p>
          <a:p>
            <a:pPr lvl="2">
              <a:lnSpc>
                <a:spcPct val="90000"/>
              </a:lnSpc>
            </a:pPr>
            <a:r>
              <a:rPr lang="en-IE" sz="2200" dirty="0">
                <a:solidFill>
                  <a:schemeClr val="tx1"/>
                </a:solidFill>
                <a:latin typeface="Times New Roman" panose="02020603050405020304" pitchFamily="18" charset="0"/>
                <a:cs typeface="Times New Roman" panose="02020603050405020304" pitchFamily="18" charset="0"/>
              </a:rPr>
              <a:t>Job description – or similar</a:t>
            </a:r>
            <a:endParaRPr lang="en-IE" sz="2200" dirty="0">
              <a:solidFill>
                <a:schemeClr val="tx1"/>
              </a:solidFill>
              <a:latin typeface="Times New Roman" panose="02020603050405020304" pitchFamily="18" charset="0"/>
              <a:cs typeface="Times New Roman" panose="02020603050405020304" pitchFamily="18" charset="0"/>
            </a:endParaRPr>
          </a:p>
          <a:p>
            <a:pPr lvl="2">
              <a:lnSpc>
                <a:spcPct val="90000"/>
              </a:lnSpc>
            </a:pPr>
            <a:r>
              <a:rPr lang="en-IE" sz="2200" dirty="0">
                <a:solidFill>
                  <a:schemeClr val="tx1"/>
                </a:solidFill>
                <a:latin typeface="Times New Roman" panose="02020603050405020304" pitchFamily="18" charset="0"/>
                <a:cs typeface="Times New Roman" panose="02020603050405020304" pitchFamily="18" charset="0"/>
              </a:rPr>
              <a:t>Current issues</a:t>
            </a:r>
            <a:endParaRPr lang="en-IE" sz="2200" dirty="0">
              <a:solidFill>
                <a:schemeClr val="tx1"/>
              </a:solidFill>
              <a:latin typeface="Times New Roman" panose="02020603050405020304" pitchFamily="18" charset="0"/>
              <a:cs typeface="Times New Roman" panose="02020603050405020304" pitchFamily="18" charset="0"/>
            </a:endParaRPr>
          </a:p>
          <a:p>
            <a:pPr lvl="1">
              <a:lnSpc>
                <a:spcPct val="90000"/>
              </a:lnSpc>
            </a:pPr>
            <a:r>
              <a:rPr lang="en-IE" sz="2200" b="1" dirty="0">
                <a:solidFill>
                  <a:schemeClr val="tx1"/>
                </a:solidFill>
                <a:latin typeface="Times New Roman" panose="02020603050405020304" pitchFamily="18" charset="0"/>
                <a:cs typeface="Times New Roman" panose="02020603050405020304" pitchFamily="18" charset="0"/>
              </a:rPr>
              <a:t>Prepare your questions</a:t>
            </a:r>
            <a:endParaRPr lang="en-IE" sz="2200" b="1" dirty="0">
              <a:solidFill>
                <a:schemeClr val="tx1"/>
              </a:solidFill>
              <a:latin typeface="Times New Roman" panose="02020603050405020304" pitchFamily="18" charset="0"/>
              <a:cs typeface="Times New Roman" panose="02020603050405020304" pitchFamily="18" charset="0"/>
            </a:endParaRPr>
          </a:p>
          <a:p>
            <a:pPr lvl="1">
              <a:lnSpc>
                <a:spcPct val="90000"/>
              </a:lnSpc>
            </a:pPr>
            <a:r>
              <a:rPr lang="en-IE" sz="2200" dirty="0">
                <a:solidFill>
                  <a:schemeClr val="tx1"/>
                </a:solidFill>
                <a:latin typeface="Times New Roman" panose="02020603050405020304" pitchFamily="18" charset="0"/>
                <a:cs typeface="Times New Roman" panose="02020603050405020304" pitchFamily="18" charset="0"/>
              </a:rPr>
              <a:t>Practice</a:t>
            </a:r>
            <a:endParaRPr lang="en-IE" sz="2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4400" b="1"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Stages of an Interview</a:t>
            </a:r>
            <a:br>
              <a:rPr lang="en-US" sz="4400" b="1"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4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pPr marL="0" indent="0">
              <a:buNone/>
            </a:pPr>
            <a:r>
              <a:rPr lang="en-US" sz="36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There are three stages:</a:t>
            </a:r>
            <a:endParaRPr lang="en-US" sz="36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36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Before the interview</a:t>
            </a:r>
            <a:endParaRPr lang="en-US" sz="36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36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During the interview</a:t>
            </a:r>
            <a:endParaRPr lang="en-US" sz="36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36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After the interview</a:t>
            </a:r>
            <a:endParaRPr lang="en-US" sz="36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endParaRPr lang="en-US" sz="36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93700" y="281305"/>
            <a:ext cx="8880475" cy="887095"/>
          </a:xfrm>
        </p:spPr>
        <p:txBody>
          <a:bodyPr>
            <a:normAutofit fontScale="90000"/>
          </a:bodyPr>
          <a:p>
            <a:r>
              <a:rPr lang="en-US" sz="4400" b="1"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Before the Interview</a:t>
            </a:r>
            <a:br>
              <a:rPr lang="en-US" sz="4400" b="1"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4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9870" y="1168400"/>
            <a:ext cx="10076180" cy="5426710"/>
          </a:xfrm>
        </p:spPr>
        <p:txBody>
          <a:bodyPr/>
          <a:p>
            <a:pPr marL="457200" indent="-457200">
              <a:buFont typeface="+mj-lt"/>
              <a:buAutoNum type="arabicPeriod"/>
            </a:pP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Read about the job/occupation.</a:t>
            </a:r>
            <a:endPar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Interview </a:t>
            </a: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people in the department</a:t>
            </a:r>
            <a:endPar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Build </a:t>
            </a: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your network</a:t>
            </a:r>
            <a:endPar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Practice </a:t>
            </a: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interviewing</a:t>
            </a:r>
            <a:endPar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Dress </a:t>
            </a: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for success</a:t>
            </a:r>
            <a:endPar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Visit </a:t>
            </a: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 organization</a:t>
            </a:r>
            <a:endPar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Have </a:t>
            </a: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an agenda, know what you want the interviewer to learn about you</a:t>
            </a:r>
            <a:endPar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Anticipate </a:t>
            </a: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what questions will be asked</a:t>
            </a:r>
            <a:endPar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Know </a:t>
            </a: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your Knowledge, Skills, Abilities and Accomplishments</a:t>
            </a:r>
            <a:endPar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Relate </a:t>
            </a: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your KSAs to the position for which you are </a:t>
            </a: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applying</a:t>
            </a:r>
            <a:endPar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Know who is interviewing you</a:t>
            </a:r>
            <a:endPar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Prepare </a:t>
            </a: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and practice answers to typical </a:t>
            </a: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questions </a:t>
            </a:r>
            <a:endPar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23545" y="325755"/>
            <a:ext cx="8850630" cy="977265"/>
          </a:xfrm>
        </p:spPr>
        <p:txBody>
          <a:bodyPr>
            <a:normAutofit fontScale="90000"/>
          </a:bodyPr>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During the Interview</a:t>
            </a:r>
            <a:b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4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9235" y="1303655"/>
            <a:ext cx="10061575" cy="5410835"/>
          </a:xfrm>
        </p:spPr>
        <p:txBody>
          <a:bodyPr>
            <a:noAutofit/>
          </a:bodyPr>
          <a:p>
            <a:pPr marL="457200" indent="-457200">
              <a:buFont typeface="+mj-lt"/>
              <a:buAutoNum type="arabicPeriod"/>
            </a:pP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RELAX!</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Answer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 questions using the “PROVE IT” Method</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Ask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intelligent questions about the organization</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Don’t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volunteer negative information about yourself</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Be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honest</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Have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eye contact with the interviewer</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Be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believable, be yourself</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Say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positive things about your former supervisors and working conditions</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Find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ways to let the interviewer know you are a team player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4400" b="1"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After the Interview</a:t>
            </a:r>
            <a:br>
              <a:rPr lang="en-US" sz="4400" b="1"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4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88925" y="2160905"/>
            <a:ext cx="10585450" cy="3880485"/>
          </a:xfrm>
        </p:spPr>
        <p:txBody>
          <a:bodyPr/>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Evaluate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 interview</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Write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 thank you note to the interviewer</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Follow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up</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Contact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 interviewer for feedback</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Express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your interest in the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position even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after the position is filled</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anose="02020603050405020304" pitchFamily="18" charset="0"/>
                <a:cs typeface="Times New Roman" panose="02020603050405020304" pitchFamily="18" charset="0"/>
              </a:rPr>
              <a:t>Interviews Skills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US" sz="2800" dirty="0" smtClean="0">
                <a:solidFill>
                  <a:schemeClr val="tx1"/>
                </a:solidFill>
                <a:latin typeface="Times New Roman" panose="02020603050405020304" pitchFamily="18" charset="0"/>
                <a:cs typeface="Times New Roman" panose="02020603050405020304" pitchFamily="18" charset="0"/>
              </a:rPr>
              <a:t>1. Interviewing skills for Managers</a:t>
            </a:r>
            <a:endParaRPr lang="en-US" sz="2800" dirty="0" smtClean="0">
              <a:solidFill>
                <a:schemeClr val="tx1"/>
              </a:solidFill>
              <a:latin typeface="Times New Roman" panose="02020603050405020304" pitchFamily="18" charset="0"/>
              <a:cs typeface="Times New Roman" panose="02020603050405020304" pitchFamily="18" charset="0"/>
            </a:endParaRPr>
          </a:p>
          <a:p>
            <a:pPr marL="0" indent="0">
              <a:buNone/>
            </a:pPr>
            <a:r>
              <a:rPr lang="en-US" sz="2800" dirty="0" smtClean="0">
                <a:solidFill>
                  <a:schemeClr val="tx1"/>
                </a:solidFill>
                <a:latin typeface="Times New Roman" panose="02020603050405020304" pitchFamily="18" charset="0"/>
                <a:cs typeface="Times New Roman" panose="02020603050405020304" pitchFamily="18" charset="0"/>
              </a:rPr>
              <a:t>2. Interview skills for an employee</a:t>
            </a:r>
            <a:endParaRPr lang="en-US"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31820"/>
            <a:ext cx="8596668" cy="914400"/>
          </a:xfrm>
        </p:spPr>
        <p:txBody>
          <a:bodyPr/>
          <a:lstStyle/>
          <a:p>
            <a:r>
              <a:rPr lang="en-IE" b="1" dirty="0">
                <a:solidFill>
                  <a:schemeClr val="tx1"/>
                </a:solidFill>
                <a:latin typeface="Times New Roman" panose="02020603050405020304" pitchFamily="18" charset="0"/>
                <a:cs typeface="Times New Roman" panose="02020603050405020304" pitchFamily="18" charset="0"/>
              </a:rPr>
              <a:t>Watch the Body Language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2160589"/>
            <a:ext cx="8596668" cy="4420515"/>
          </a:xfrm>
        </p:spPr>
        <p:txBody>
          <a:bodyPr>
            <a:normAutofit/>
          </a:bodyPr>
          <a:lstStyle/>
          <a:p>
            <a:r>
              <a:rPr lang="en-IE" sz="2800" dirty="0">
                <a:solidFill>
                  <a:schemeClr val="tx1"/>
                </a:solidFill>
                <a:latin typeface="Times New Roman" panose="02020603050405020304" pitchFamily="18" charset="0"/>
                <a:cs typeface="Times New Roman" panose="02020603050405020304" pitchFamily="18" charset="0"/>
              </a:rPr>
              <a:t>First impressions very </a:t>
            </a:r>
            <a:r>
              <a:rPr lang="en-IE" sz="2800" dirty="0" smtClean="0">
                <a:solidFill>
                  <a:schemeClr val="tx1"/>
                </a:solidFill>
                <a:latin typeface="Times New Roman" panose="02020603050405020304" pitchFamily="18" charset="0"/>
                <a:cs typeface="Times New Roman" panose="02020603050405020304" pitchFamily="18" charset="0"/>
              </a:rPr>
              <a:t>powerful</a:t>
            </a:r>
            <a:endParaRPr lang="en-IE" sz="2400" i="1" dirty="0">
              <a:solidFill>
                <a:schemeClr val="tx1"/>
              </a:solidFill>
              <a:latin typeface="Times New Roman" panose="02020603050405020304" pitchFamily="18" charset="0"/>
              <a:cs typeface="Times New Roman" panose="02020603050405020304" pitchFamily="18" charset="0"/>
            </a:endParaRPr>
          </a:p>
          <a:p>
            <a:r>
              <a:rPr lang="en-IE" sz="2800" dirty="0">
                <a:solidFill>
                  <a:schemeClr val="tx1"/>
                </a:solidFill>
                <a:latin typeface="Times New Roman" panose="02020603050405020304" pitchFamily="18" charset="0"/>
                <a:cs typeface="Times New Roman" panose="02020603050405020304" pitchFamily="18" charset="0"/>
              </a:rPr>
              <a:t>Allow time to relax</a:t>
            </a:r>
            <a:endParaRPr lang="en-IE" sz="2800" dirty="0">
              <a:solidFill>
                <a:schemeClr val="tx1"/>
              </a:solidFill>
              <a:latin typeface="Times New Roman" panose="02020603050405020304" pitchFamily="18" charset="0"/>
              <a:cs typeface="Times New Roman" panose="02020603050405020304" pitchFamily="18" charset="0"/>
            </a:endParaRPr>
          </a:p>
          <a:p>
            <a:r>
              <a:rPr lang="en-IE" sz="2800" dirty="0">
                <a:solidFill>
                  <a:schemeClr val="tx1"/>
                </a:solidFill>
                <a:latin typeface="Times New Roman" panose="02020603050405020304" pitchFamily="18" charset="0"/>
                <a:cs typeface="Times New Roman" panose="02020603050405020304" pitchFamily="18" charset="0"/>
              </a:rPr>
              <a:t>Dress appropriately </a:t>
            </a:r>
            <a:endParaRPr lang="en-IE" sz="2800" dirty="0">
              <a:solidFill>
                <a:schemeClr val="tx1"/>
              </a:solidFill>
              <a:latin typeface="Times New Roman" panose="02020603050405020304" pitchFamily="18" charset="0"/>
              <a:cs typeface="Times New Roman" panose="02020603050405020304" pitchFamily="18" charset="0"/>
            </a:endParaRPr>
          </a:p>
          <a:p>
            <a:r>
              <a:rPr lang="en-IE" sz="2800" dirty="0">
                <a:solidFill>
                  <a:schemeClr val="tx1"/>
                </a:solidFill>
                <a:latin typeface="Times New Roman" panose="02020603050405020304" pitchFamily="18" charset="0"/>
                <a:cs typeface="Times New Roman" panose="02020603050405020304" pitchFamily="18" charset="0"/>
              </a:rPr>
              <a:t>Entrance, introductions &amp; handshake</a:t>
            </a:r>
            <a:endParaRPr lang="en-IE" sz="2800" dirty="0">
              <a:solidFill>
                <a:schemeClr val="tx1"/>
              </a:solidFill>
              <a:latin typeface="Times New Roman" panose="02020603050405020304" pitchFamily="18" charset="0"/>
              <a:cs typeface="Times New Roman" panose="02020603050405020304" pitchFamily="18" charset="0"/>
            </a:endParaRPr>
          </a:p>
          <a:p>
            <a:r>
              <a:rPr lang="en-IE" sz="2800" dirty="0">
                <a:solidFill>
                  <a:schemeClr val="tx1"/>
                </a:solidFill>
                <a:latin typeface="Times New Roman" panose="02020603050405020304" pitchFamily="18" charset="0"/>
                <a:cs typeface="Times New Roman" panose="02020603050405020304" pitchFamily="18" charset="0"/>
              </a:rPr>
              <a:t>Smile and make eye contact</a:t>
            </a:r>
            <a:endParaRPr lang="en-IE" sz="2800" dirty="0">
              <a:solidFill>
                <a:schemeClr val="tx1"/>
              </a:solidFill>
              <a:latin typeface="Times New Roman" panose="02020603050405020304" pitchFamily="18" charset="0"/>
              <a:cs typeface="Times New Roman" panose="02020603050405020304" pitchFamily="18" charset="0"/>
            </a:endParaRPr>
          </a:p>
          <a:p>
            <a:r>
              <a:rPr lang="en-IE" sz="2800" dirty="0">
                <a:solidFill>
                  <a:schemeClr val="tx1"/>
                </a:solidFill>
                <a:latin typeface="Times New Roman" panose="02020603050405020304" pitchFamily="18" charset="0"/>
                <a:cs typeface="Times New Roman" panose="02020603050405020304" pitchFamily="18" charset="0"/>
              </a:rPr>
              <a:t>Be aware of own movements</a:t>
            </a:r>
            <a:endParaRPr lang="en-IE" sz="2800" dirty="0">
              <a:solidFill>
                <a:schemeClr val="tx1"/>
              </a:solidFill>
              <a:latin typeface="Times New Roman" panose="02020603050405020304" pitchFamily="18" charset="0"/>
              <a:cs typeface="Times New Roman" panose="02020603050405020304" pitchFamily="18" charset="0"/>
            </a:endParaRPr>
          </a:p>
          <a:p>
            <a:r>
              <a:rPr lang="en-IE" sz="2800" dirty="0">
                <a:solidFill>
                  <a:schemeClr val="tx1"/>
                </a:solidFill>
                <a:latin typeface="Times New Roman" panose="02020603050405020304" pitchFamily="18" charset="0"/>
                <a:cs typeface="Times New Roman" panose="02020603050405020304" pitchFamily="18" charset="0"/>
              </a:rPr>
              <a:t>Watch body language of interviewer</a:t>
            </a:r>
            <a:endParaRPr lang="en-IE" sz="2800" dirty="0">
              <a:solidFill>
                <a:schemeClr val="tx1"/>
              </a:solidFill>
              <a:latin typeface="Times New Roman" panose="02020603050405020304" pitchFamily="18" charset="0"/>
              <a:cs typeface="Times New Roman" panose="02020603050405020304" pitchFamily="18" charset="0"/>
            </a:endParaRPr>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7425"/>
            <a:ext cx="8596668" cy="721217"/>
          </a:xfrm>
        </p:spPr>
        <p:txBody>
          <a:bodyPr/>
          <a:lstStyle/>
          <a:p>
            <a:r>
              <a:rPr lang="en-IE" b="1" dirty="0">
                <a:solidFill>
                  <a:schemeClr val="tx1"/>
                </a:solidFill>
                <a:latin typeface="Times New Roman" panose="02020603050405020304" pitchFamily="18" charset="0"/>
                <a:cs typeface="Times New Roman" panose="02020603050405020304" pitchFamily="18" charset="0"/>
              </a:rPr>
              <a:t>Typical Questions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030310"/>
            <a:ext cx="8596668" cy="5666703"/>
          </a:xfrm>
        </p:spPr>
        <p:txBody>
          <a:bodyPr>
            <a:normAutofit/>
          </a:bodyPr>
          <a:lstStyle/>
          <a:p>
            <a:pPr>
              <a:lnSpc>
                <a:spcPct val="90000"/>
              </a:lnSpc>
            </a:pPr>
            <a:r>
              <a:rPr lang="en-IE" sz="2000" b="1" dirty="0">
                <a:solidFill>
                  <a:schemeClr val="tx1"/>
                </a:solidFill>
                <a:latin typeface="Times New Roman" panose="02020603050405020304" pitchFamily="18" charset="0"/>
                <a:cs typeface="Times New Roman" panose="02020603050405020304" pitchFamily="18" charset="0"/>
              </a:rPr>
              <a:t>About you</a:t>
            </a:r>
            <a:endParaRPr lang="en-IE" sz="2000" b="1" dirty="0">
              <a:solidFill>
                <a:schemeClr val="tx1"/>
              </a:solidFill>
              <a:latin typeface="Times New Roman" panose="02020603050405020304" pitchFamily="18" charset="0"/>
              <a:cs typeface="Times New Roman" panose="02020603050405020304" pitchFamily="18" charset="0"/>
            </a:endParaRPr>
          </a:p>
          <a:p>
            <a:pPr lvl="1">
              <a:lnSpc>
                <a:spcPct val="90000"/>
              </a:lnSpc>
            </a:pPr>
            <a:r>
              <a:rPr lang="en-IE" sz="2000" i="1" dirty="0">
                <a:solidFill>
                  <a:schemeClr val="tx1"/>
                </a:solidFill>
                <a:latin typeface="Times New Roman" panose="02020603050405020304" pitchFamily="18" charset="0"/>
                <a:cs typeface="Times New Roman" panose="02020603050405020304" pitchFamily="18" charset="0"/>
              </a:rPr>
              <a:t>Tell me about yourself  -  Bring me up to date with your CV?</a:t>
            </a:r>
            <a:endParaRPr lang="en-IE" sz="2000" i="1" dirty="0">
              <a:solidFill>
                <a:schemeClr val="tx1"/>
              </a:solidFill>
              <a:latin typeface="Times New Roman" panose="02020603050405020304" pitchFamily="18" charset="0"/>
              <a:cs typeface="Times New Roman" panose="02020603050405020304" pitchFamily="18" charset="0"/>
            </a:endParaRPr>
          </a:p>
          <a:p>
            <a:pPr lvl="1">
              <a:lnSpc>
                <a:spcPct val="90000"/>
              </a:lnSpc>
            </a:pPr>
            <a:r>
              <a:rPr lang="en-IE" sz="2000" i="1" dirty="0">
                <a:solidFill>
                  <a:schemeClr val="tx1"/>
                </a:solidFill>
                <a:latin typeface="Times New Roman" panose="02020603050405020304" pitchFamily="18" charset="0"/>
                <a:cs typeface="Times New Roman" panose="02020603050405020304" pitchFamily="18" charset="0"/>
              </a:rPr>
              <a:t>Why did you choose that particular degree programme?</a:t>
            </a:r>
            <a:endParaRPr lang="en-IE" sz="2000" i="1" dirty="0">
              <a:solidFill>
                <a:schemeClr val="tx1"/>
              </a:solidFill>
              <a:latin typeface="Times New Roman" panose="02020603050405020304" pitchFamily="18" charset="0"/>
              <a:cs typeface="Times New Roman" panose="02020603050405020304" pitchFamily="18" charset="0"/>
            </a:endParaRPr>
          </a:p>
          <a:p>
            <a:pPr lvl="1">
              <a:lnSpc>
                <a:spcPct val="90000"/>
              </a:lnSpc>
            </a:pPr>
            <a:r>
              <a:rPr lang="en-IE" sz="2000" i="1" dirty="0">
                <a:solidFill>
                  <a:schemeClr val="tx1"/>
                </a:solidFill>
                <a:latin typeface="Times New Roman" panose="02020603050405020304" pitchFamily="18" charset="0"/>
                <a:cs typeface="Times New Roman" panose="02020603050405020304" pitchFamily="18" charset="0"/>
              </a:rPr>
              <a:t>What experience have you had that is relevant to this post?</a:t>
            </a:r>
            <a:endParaRPr lang="en-IE" sz="2000" i="1" dirty="0">
              <a:solidFill>
                <a:schemeClr val="tx1"/>
              </a:solidFill>
              <a:latin typeface="Times New Roman" panose="02020603050405020304" pitchFamily="18" charset="0"/>
              <a:cs typeface="Times New Roman" panose="02020603050405020304" pitchFamily="18" charset="0"/>
            </a:endParaRPr>
          </a:p>
          <a:p>
            <a:pPr lvl="1">
              <a:lnSpc>
                <a:spcPct val="90000"/>
              </a:lnSpc>
            </a:pPr>
            <a:r>
              <a:rPr lang="en-IE" sz="2000" i="1" dirty="0">
                <a:solidFill>
                  <a:schemeClr val="tx1"/>
                </a:solidFill>
                <a:latin typeface="Times New Roman" panose="02020603050405020304" pitchFamily="18" charset="0"/>
                <a:cs typeface="Times New Roman" panose="02020603050405020304" pitchFamily="18" charset="0"/>
              </a:rPr>
              <a:t>What would you consider your major achievements to date?</a:t>
            </a:r>
            <a:endParaRPr lang="en-IE" sz="2000" i="1"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IE" sz="2000" b="1" dirty="0">
                <a:solidFill>
                  <a:schemeClr val="tx1"/>
                </a:solidFill>
                <a:latin typeface="Times New Roman" panose="02020603050405020304" pitchFamily="18" charset="0"/>
                <a:cs typeface="Times New Roman" panose="02020603050405020304" pitchFamily="18" charset="0"/>
              </a:rPr>
              <a:t>About the job</a:t>
            </a:r>
            <a:endParaRPr lang="en-IE" sz="2000" b="1" dirty="0">
              <a:solidFill>
                <a:schemeClr val="tx1"/>
              </a:solidFill>
              <a:latin typeface="Times New Roman" panose="02020603050405020304" pitchFamily="18" charset="0"/>
              <a:cs typeface="Times New Roman" panose="02020603050405020304" pitchFamily="18" charset="0"/>
            </a:endParaRPr>
          </a:p>
          <a:p>
            <a:pPr lvl="1">
              <a:lnSpc>
                <a:spcPct val="90000"/>
              </a:lnSpc>
            </a:pPr>
            <a:r>
              <a:rPr lang="en-IE" sz="2000" i="1" dirty="0">
                <a:solidFill>
                  <a:schemeClr val="tx1"/>
                </a:solidFill>
                <a:latin typeface="Times New Roman" panose="02020603050405020304" pitchFamily="18" charset="0"/>
                <a:cs typeface="Times New Roman" panose="02020603050405020304" pitchFamily="18" charset="0"/>
              </a:rPr>
              <a:t>What interests you about this job?</a:t>
            </a:r>
            <a:endParaRPr lang="en-IE" sz="2000" i="1" dirty="0">
              <a:solidFill>
                <a:schemeClr val="tx1"/>
              </a:solidFill>
              <a:latin typeface="Times New Roman" panose="02020603050405020304" pitchFamily="18" charset="0"/>
              <a:cs typeface="Times New Roman" panose="02020603050405020304" pitchFamily="18" charset="0"/>
            </a:endParaRPr>
          </a:p>
          <a:p>
            <a:pPr lvl="1">
              <a:lnSpc>
                <a:spcPct val="90000"/>
              </a:lnSpc>
            </a:pPr>
            <a:r>
              <a:rPr lang="en-IE" sz="2000" i="1" dirty="0">
                <a:solidFill>
                  <a:schemeClr val="tx1"/>
                </a:solidFill>
                <a:latin typeface="Times New Roman" panose="02020603050405020304" pitchFamily="18" charset="0"/>
                <a:cs typeface="Times New Roman" panose="02020603050405020304" pitchFamily="18" charset="0"/>
              </a:rPr>
              <a:t>What do you know about this organisation?</a:t>
            </a:r>
            <a:endParaRPr lang="en-IE" sz="2000" i="1" dirty="0">
              <a:solidFill>
                <a:schemeClr val="tx1"/>
              </a:solidFill>
              <a:latin typeface="Times New Roman" panose="02020603050405020304" pitchFamily="18" charset="0"/>
              <a:cs typeface="Times New Roman" panose="02020603050405020304" pitchFamily="18" charset="0"/>
            </a:endParaRPr>
          </a:p>
          <a:p>
            <a:pPr lvl="1">
              <a:lnSpc>
                <a:spcPct val="90000"/>
              </a:lnSpc>
            </a:pPr>
            <a:r>
              <a:rPr lang="en-IE" sz="2000" i="1" dirty="0">
                <a:solidFill>
                  <a:schemeClr val="tx1"/>
                </a:solidFill>
                <a:latin typeface="Times New Roman" panose="02020603050405020304" pitchFamily="18" charset="0"/>
                <a:cs typeface="Times New Roman" panose="02020603050405020304" pitchFamily="18" charset="0"/>
              </a:rPr>
              <a:t>What other options are you considering?</a:t>
            </a:r>
            <a:endParaRPr lang="en-IE" sz="2000" i="1" dirty="0">
              <a:solidFill>
                <a:schemeClr val="tx1"/>
              </a:solidFill>
              <a:latin typeface="Times New Roman" panose="02020603050405020304" pitchFamily="18" charset="0"/>
              <a:cs typeface="Times New Roman" panose="02020603050405020304" pitchFamily="18" charset="0"/>
            </a:endParaRPr>
          </a:p>
          <a:p>
            <a:pPr lvl="1">
              <a:lnSpc>
                <a:spcPct val="90000"/>
              </a:lnSpc>
            </a:pPr>
            <a:r>
              <a:rPr lang="en-IE" sz="2000" i="1" dirty="0">
                <a:solidFill>
                  <a:schemeClr val="tx1"/>
                </a:solidFill>
                <a:latin typeface="Times New Roman" panose="02020603050405020304" pitchFamily="18" charset="0"/>
                <a:cs typeface="Times New Roman" panose="02020603050405020304" pitchFamily="18" charset="0"/>
              </a:rPr>
              <a:t>How do you see your career developing – 5 years?</a:t>
            </a:r>
            <a:endParaRPr lang="en-IE" sz="2000" i="1" dirty="0">
              <a:solidFill>
                <a:schemeClr val="tx1"/>
              </a:solidFill>
              <a:latin typeface="Times New Roman" panose="02020603050405020304" pitchFamily="18" charset="0"/>
              <a:cs typeface="Times New Roman" panose="02020603050405020304" pitchFamily="18" charset="0"/>
            </a:endParaRPr>
          </a:p>
          <a:p>
            <a:pPr lvl="1">
              <a:lnSpc>
                <a:spcPct val="90000"/>
              </a:lnSpc>
            </a:pPr>
            <a:r>
              <a:rPr lang="en-IE" sz="2000" i="1" dirty="0">
                <a:solidFill>
                  <a:schemeClr val="tx1"/>
                </a:solidFill>
                <a:latin typeface="Times New Roman" panose="02020603050405020304" pitchFamily="18" charset="0"/>
                <a:cs typeface="Times New Roman" panose="02020603050405020304" pitchFamily="18" charset="0"/>
              </a:rPr>
              <a:t>If you were Head of Department, what would be your priorities?</a:t>
            </a:r>
            <a:endParaRPr lang="en-IE" sz="2000" i="1"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IE" sz="2000" b="1" dirty="0">
                <a:solidFill>
                  <a:schemeClr val="tx1"/>
                </a:solidFill>
                <a:latin typeface="Times New Roman" panose="02020603050405020304" pitchFamily="18" charset="0"/>
                <a:cs typeface="Times New Roman" panose="02020603050405020304" pitchFamily="18" charset="0"/>
              </a:rPr>
              <a:t>General knowledge</a:t>
            </a:r>
            <a:endParaRPr lang="en-IE" sz="2000" b="1" dirty="0">
              <a:solidFill>
                <a:schemeClr val="tx1"/>
              </a:solidFill>
              <a:latin typeface="Times New Roman" panose="02020603050405020304" pitchFamily="18" charset="0"/>
              <a:cs typeface="Times New Roman" panose="02020603050405020304" pitchFamily="18" charset="0"/>
            </a:endParaRPr>
          </a:p>
          <a:p>
            <a:pPr lvl="1">
              <a:lnSpc>
                <a:spcPct val="90000"/>
              </a:lnSpc>
            </a:pPr>
            <a:r>
              <a:rPr lang="en-IE" sz="2000" i="1" dirty="0">
                <a:solidFill>
                  <a:schemeClr val="tx1"/>
                </a:solidFill>
                <a:latin typeface="Times New Roman" panose="02020603050405020304" pitchFamily="18" charset="0"/>
                <a:cs typeface="Times New Roman" panose="02020603050405020304" pitchFamily="18" charset="0"/>
              </a:rPr>
              <a:t>What do you think of the Government’s policy on college fees?</a:t>
            </a:r>
            <a:endParaRPr lang="en-IE" sz="2000" i="1" dirty="0">
              <a:solidFill>
                <a:schemeClr val="tx1"/>
              </a:solidFill>
              <a:latin typeface="Times New Roman" panose="02020603050405020304" pitchFamily="18" charset="0"/>
              <a:cs typeface="Times New Roman" panose="02020603050405020304" pitchFamily="18" charset="0"/>
            </a:endParaRPr>
          </a:p>
          <a:p>
            <a:pPr lvl="1">
              <a:lnSpc>
                <a:spcPct val="90000"/>
              </a:lnSpc>
            </a:pPr>
            <a:r>
              <a:rPr lang="en-IE" sz="2000" i="1" dirty="0">
                <a:solidFill>
                  <a:schemeClr val="tx1"/>
                </a:solidFill>
                <a:latin typeface="Times New Roman" panose="02020603050405020304" pitchFamily="18" charset="0"/>
                <a:cs typeface="Times New Roman" panose="02020603050405020304" pitchFamily="18" charset="0"/>
              </a:rPr>
              <a:t>What’s your opinion of the Ryanair bid for </a:t>
            </a:r>
            <a:r>
              <a:rPr lang="en-IE" sz="2000" i="1" dirty="0" err="1">
                <a:solidFill>
                  <a:schemeClr val="tx1"/>
                </a:solidFill>
                <a:latin typeface="Times New Roman" panose="02020603050405020304" pitchFamily="18" charset="0"/>
                <a:cs typeface="Times New Roman" panose="02020603050405020304" pitchFamily="18" charset="0"/>
              </a:rPr>
              <a:t>Aer</a:t>
            </a:r>
            <a:r>
              <a:rPr lang="en-IE" sz="2000" i="1" dirty="0">
                <a:solidFill>
                  <a:schemeClr val="tx1"/>
                </a:solidFill>
                <a:latin typeface="Times New Roman" panose="02020603050405020304" pitchFamily="18" charset="0"/>
                <a:cs typeface="Times New Roman" panose="02020603050405020304" pitchFamily="18" charset="0"/>
              </a:rPr>
              <a:t> Lingus?</a:t>
            </a:r>
            <a:endParaRPr lang="en-IE" sz="2000" i="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7425"/>
            <a:ext cx="8596668" cy="978795"/>
          </a:xfrm>
        </p:spPr>
        <p:txBody>
          <a:bodyPr/>
          <a:lstStyle/>
          <a:p>
            <a:r>
              <a:rPr lang="en-GB" b="1" dirty="0">
                <a:solidFill>
                  <a:schemeClr val="tx1"/>
                </a:solidFill>
                <a:latin typeface="Times New Roman" panose="02020603050405020304" pitchFamily="18" charset="0"/>
                <a:cs typeface="Times New Roman" panose="02020603050405020304" pitchFamily="18" charset="0"/>
              </a:rPr>
              <a:t>Other Type of Questions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7577" y="1146220"/>
            <a:ext cx="9016425" cy="5460641"/>
          </a:xfrm>
        </p:spPr>
        <p:txBody>
          <a:bodyPr>
            <a:normAutofit/>
          </a:bodyPr>
          <a:lstStyle/>
          <a:p>
            <a:pPr algn="just"/>
            <a:r>
              <a:rPr lang="en-GB" sz="2200" b="1" dirty="0"/>
              <a:t>“</a:t>
            </a:r>
            <a:r>
              <a:rPr lang="en-GB" sz="2200" b="1" dirty="0">
                <a:solidFill>
                  <a:schemeClr val="tx1"/>
                </a:solidFill>
                <a:latin typeface="Times New Roman" panose="02020603050405020304" pitchFamily="18" charset="0"/>
                <a:cs typeface="Times New Roman" panose="02020603050405020304" pitchFamily="18" charset="0"/>
              </a:rPr>
              <a:t>What if” Questions</a:t>
            </a:r>
            <a:endParaRPr lang="en-GB" sz="2200" b="1" dirty="0">
              <a:solidFill>
                <a:schemeClr val="tx1"/>
              </a:solidFill>
              <a:latin typeface="Times New Roman" panose="02020603050405020304" pitchFamily="18" charset="0"/>
              <a:cs typeface="Times New Roman" panose="02020603050405020304" pitchFamily="18" charset="0"/>
            </a:endParaRPr>
          </a:p>
          <a:p>
            <a:pPr lvl="1" algn="just"/>
            <a:r>
              <a:rPr lang="en-GB" sz="2200" dirty="0">
                <a:solidFill>
                  <a:schemeClr val="tx1"/>
                </a:solidFill>
                <a:latin typeface="Times New Roman" panose="02020603050405020304" pitchFamily="18" charset="0"/>
                <a:cs typeface="Times New Roman" panose="02020603050405020304" pitchFamily="18" charset="0"/>
              </a:rPr>
              <a:t>No experience - how are you likely to respond to a situation</a:t>
            </a:r>
            <a:endParaRPr lang="en-GB" sz="2200" dirty="0">
              <a:solidFill>
                <a:schemeClr val="tx1"/>
              </a:solidFill>
              <a:latin typeface="Times New Roman" panose="02020603050405020304" pitchFamily="18" charset="0"/>
              <a:cs typeface="Times New Roman" panose="02020603050405020304" pitchFamily="18" charset="0"/>
            </a:endParaRPr>
          </a:p>
          <a:p>
            <a:pPr algn="just"/>
            <a:r>
              <a:rPr lang="en-GB" sz="2200" b="1" dirty="0">
                <a:solidFill>
                  <a:schemeClr val="tx1"/>
                </a:solidFill>
                <a:latin typeface="Times New Roman" panose="02020603050405020304" pitchFamily="18" charset="0"/>
                <a:cs typeface="Times New Roman" panose="02020603050405020304" pitchFamily="18" charset="0"/>
              </a:rPr>
              <a:t>Probing Questions</a:t>
            </a:r>
            <a:endParaRPr lang="en-GB" sz="2200" b="1" dirty="0">
              <a:solidFill>
                <a:schemeClr val="tx1"/>
              </a:solidFill>
              <a:latin typeface="Times New Roman" panose="02020603050405020304" pitchFamily="18" charset="0"/>
              <a:cs typeface="Times New Roman" panose="02020603050405020304" pitchFamily="18" charset="0"/>
            </a:endParaRPr>
          </a:p>
          <a:p>
            <a:pPr lvl="1" algn="just"/>
            <a:r>
              <a:rPr lang="en-GB" sz="2200" dirty="0">
                <a:solidFill>
                  <a:schemeClr val="tx1"/>
                </a:solidFill>
                <a:latin typeface="Times New Roman" panose="02020603050405020304" pitchFamily="18" charset="0"/>
                <a:cs typeface="Times New Roman" panose="02020603050405020304" pitchFamily="18" charset="0"/>
              </a:rPr>
              <a:t>How exactly did you deal with the situation?</a:t>
            </a:r>
            <a:endParaRPr lang="en-GB" sz="2200" dirty="0">
              <a:solidFill>
                <a:schemeClr val="tx1"/>
              </a:solidFill>
              <a:latin typeface="Times New Roman" panose="02020603050405020304" pitchFamily="18" charset="0"/>
              <a:cs typeface="Times New Roman" panose="02020603050405020304" pitchFamily="18" charset="0"/>
            </a:endParaRPr>
          </a:p>
          <a:p>
            <a:pPr lvl="1" algn="just"/>
            <a:r>
              <a:rPr lang="en-GB" sz="2200" dirty="0">
                <a:solidFill>
                  <a:schemeClr val="tx1"/>
                </a:solidFill>
                <a:latin typeface="Times New Roman" panose="02020603050405020304" pitchFamily="18" charset="0"/>
                <a:cs typeface="Times New Roman" panose="02020603050405020304" pitchFamily="18" charset="0"/>
              </a:rPr>
              <a:t>How did you know it worked?</a:t>
            </a:r>
            <a:endParaRPr lang="en-GB" sz="2200" dirty="0">
              <a:solidFill>
                <a:schemeClr val="tx1"/>
              </a:solidFill>
              <a:latin typeface="Times New Roman" panose="02020603050405020304" pitchFamily="18" charset="0"/>
              <a:cs typeface="Times New Roman" panose="02020603050405020304" pitchFamily="18" charset="0"/>
            </a:endParaRPr>
          </a:p>
          <a:p>
            <a:pPr lvl="1" algn="just"/>
            <a:r>
              <a:rPr lang="en-GB" sz="2200" dirty="0">
                <a:solidFill>
                  <a:schemeClr val="tx1"/>
                </a:solidFill>
                <a:latin typeface="Times New Roman" panose="02020603050405020304" pitchFamily="18" charset="0"/>
                <a:cs typeface="Times New Roman" panose="02020603050405020304" pitchFamily="18" charset="0"/>
              </a:rPr>
              <a:t>How did you feel about the outcome?</a:t>
            </a:r>
            <a:endParaRPr lang="en-GB" sz="2200" dirty="0">
              <a:solidFill>
                <a:schemeClr val="tx1"/>
              </a:solidFill>
              <a:latin typeface="Times New Roman" panose="02020603050405020304" pitchFamily="18" charset="0"/>
              <a:cs typeface="Times New Roman" panose="02020603050405020304" pitchFamily="18" charset="0"/>
            </a:endParaRPr>
          </a:p>
          <a:p>
            <a:pPr lvl="1" algn="just"/>
            <a:r>
              <a:rPr lang="en-GB" sz="2200" dirty="0">
                <a:solidFill>
                  <a:schemeClr val="tx1"/>
                </a:solidFill>
                <a:latin typeface="Times New Roman" panose="02020603050405020304" pitchFamily="18" charset="0"/>
                <a:cs typeface="Times New Roman" panose="02020603050405020304" pitchFamily="18" charset="0"/>
              </a:rPr>
              <a:t>Could you have handled it differently?</a:t>
            </a:r>
            <a:endParaRPr lang="en-GB" sz="2200" dirty="0">
              <a:solidFill>
                <a:schemeClr val="tx1"/>
              </a:solidFill>
              <a:latin typeface="Times New Roman" panose="02020603050405020304" pitchFamily="18" charset="0"/>
              <a:cs typeface="Times New Roman" panose="02020603050405020304" pitchFamily="18" charset="0"/>
            </a:endParaRPr>
          </a:p>
          <a:p>
            <a:endParaRPr lang="en-US" sz="22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400" b="1"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Types of Interviews</a:t>
            </a:r>
            <a:endParaRPr lang="en-US" sz="4400" b="1"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endParaRPr>
          </a:p>
        </p:txBody>
      </p:sp>
      <p:sp>
        <p:nvSpPr>
          <p:cNvPr id="3" name="Content Placeholder 2"/>
          <p:cNvSpPr>
            <a:spLocks noGrp="1"/>
          </p:cNvSpPr>
          <p:nvPr>
            <p:ph idx="1"/>
          </p:nvPr>
        </p:nvSpPr>
        <p:spPr/>
        <p:txBody>
          <a:bodyPr/>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Remote interviews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In-person interviews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Team interviews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Stress interviews</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Case interviews</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Competency Based interviews</a:t>
            </a:r>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77545" y="195580"/>
            <a:ext cx="6532245" cy="1076960"/>
          </a:xfrm>
        </p:spPr>
        <p:txBody>
          <a:bodyPr/>
          <a:p>
            <a:r>
              <a:rPr lang="en-US" sz="4400" b="1">
                <a:solidFill>
                  <a:schemeClr val="tx1">
                    <a:lumMod val="95000"/>
                    <a:lumOff val="5000"/>
                  </a:schemeClr>
                </a:solidFill>
                <a:latin typeface="Times New Roman" panose="02020603050405020304" pitchFamily="18" charset="0"/>
                <a:cs typeface="Times New Roman" panose="02020603050405020304" pitchFamily="18" charset="0"/>
              </a:rPr>
              <a:t>1. Remote Interviews</a:t>
            </a:r>
            <a:endParaRPr lang="en-US" sz="4400" b="1">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5" name="Content Placeholder 4"/>
          <p:cNvSpPr/>
          <p:nvPr>
            <p:ph sz="half" idx="1"/>
          </p:nvPr>
        </p:nvSpPr>
        <p:spPr>
          <a:xfrm>
            <a:off x="125095" y="1398905"/>
            <a:ext cx="10587990" cy="5196205"/>
          </a:xfrm>
        </p:spPr>
        <p:txBody>
          <a:bodyPr>
            <a:noAutofit/>
          </a:bodyPr>
          <a:p>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 remote interview is typically done early in the interviewing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process and it is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typically a screening interview</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It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might be over the phone,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Skype, or video conference.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primary objective of the screening interview is to remove you from active consideration before scheduling an in-person interview.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Common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reasons for being weeded out at this stage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include:</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971550" lvl="1" indent="-514350">
              <a:buFont typeface="+mj-lt"/>
              <a:buAutoNum type="romanL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discrepancies between your resume and actual experience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971550" lvl="1" indent="-514350">
              <a:buFont typeface="+mj-lt"/>
              <a:buAutoNum type="romanL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poor verbal communication skills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971550" lvl="1" indent="-514350">
              <a:buFont typeface="+mj-lt"/>
              <a:buAutoNum type="romanL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or lack of the qualifications outlined in the organization's job description.</a:t>
            </a:r>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6" name="Content Placeholder 5"/>
          <p:cNvPicPr>
            <a:picLocks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8290560" y="195580"/>
            <a:ext cx="3691255" cy="134683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2. In-person </a:t>
            </a:r>
            <a:r>
              <a:rPr lang="en-US" sz="40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interviews </a:t>
            </a:r>
            <a:b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4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677545" y="2160905"/>
            <a:ext cx="9359265" cy="3880485"/>
          </a:xfrm>
        </p:spPr>
        <p:txBody>
          <a:bodyPr/>
          <a:p>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 in-person interview is on-site at the company's location.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lvl="1"/>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Panel</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lvl="1"/>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Team of people</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lvl="1"/>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Hiring Manager</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lvl="1" indent="0">
              <a:buNone/>
            </a:pP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5" name="Content Placeholder 4"/>
          <p:cNvPicPr>
            <a:picLocks noChangeAspect="1"/>
          </p:cNvPicPr>
          <p:nvPr>
            <p:ph sz="half" idx="2"/>
          </p:nvPr>
        </p:nvPicPr>
        <p:blipFill>
          <a:blip r:embed="rId1" cstate="print">
            <a:extLst>
              <a:ext uri="{28A0092B-C50C-407E-A947-70E740481C1C}">
                <a14:useLocalDpi xmlns:a14="http://schemas.microsoft.com/office/drawing/2010/main" val="0"/>
              </a:ext>
            </a:extLst>
          </a:blip>
          <a:stretch>
            <a:fillRect/>
          </a:stretch>
        </p:blipFill>
        <p:spPr>
          <a:xfrm>
            <a:off x="10293985" y="225425"/>
            <a:ext cx="1675130" cy="11969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77545" y="325755"/>
            <a:ext cx="8596630" cy="751840"/>
          </a:xfrm>
        </p:spPr>
        <p:txBody>
          <a:bodyPr>
            <a:normAutofit fontScale="90000"/>
          </a:bodyPr>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3. Team </a:t>
            </a:r>
            <a:r>
              <a:rPr lang="en-US" sz="40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interviews </a:t>
            </a:r>
            <a:b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4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65405" y="1885315"/>
            <a:ext cx="11585575" cy="4813300"/>
          </a:xfrm>
        </p:spPr>
        <p:txBody>
          <a:bodyPr>
            <a:noAutofit/>
          </a:bodyPr>
          <a:p>
            <a:pPr algn="l"/>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 unique format for the in-person interview is the team interview, or panel interview. </a:t>
            </a:r>
            <a:b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b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Typically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you meet with a group of interviewers around a table in a conference room. </a:t>
            </a:r>
            <a:b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b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Members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of the interview panel may be from your prospective department or may be a cross-section of employees from throughout the company. </a:t>
            </a:r>
            <a:b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b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One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of the most important things to remember in an interview like this is to make eye contact with everyone on the panel, even when responding to a question posed by an individual panelist. </a:t>
            </a:r>
            <a:b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b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Just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take your time and treat every member of the team with the same respect you would the hiring manager.</a:t>
            </a:r>
            <a:br>
              <a:rPr lang="en-US" sz="2800" dirty="0">
                <a:solidFill>
                  <a:schemeClr val="tx1">
                    <a:lumMod val="95000"/>
                    <a:lumOff val="5000"/>
                  </a:schemeClr>
                </a:solidFill>
                <a:latin typeface="Times New Roman" panose="02020603050405020304" pitchFamily="18" charset="0"/>
                <a:cs typeface="Times New Roman" panose="02020603050405020304" pitchFamily="18" charset="0"/>
                <a:sym typeface="+mn-ea"/>
              </a:rPr>
            </a:br>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sym typeface="+mn-ea"/>
            </a:endParaRPr>
          </a:p>
        </p:txBody>
      </p:sp>
      <p:pic>
        <p:nvPicPr>
          <p:cNvPr id="5" name="Content Placeholder 4"/>
          <p:cNvPicPr>
            <a:picLocks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7602855" y="161925"/>
            <a:ext cx="4170045" cy="154495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44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4. Stress </a:t>
            </a:r>
            <a:r>
              <a:rPr lang="en-US" sz="4400" b="1"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interviews</a:t>
            </a:r>
            <a:br>
              <a:rPr lang="en-US" sz="4400" b="1"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4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153670" y="2160905"/>
            <a:ext cx="11334115" cy="4239260"/>
          </a:xfrm>
        </p:spPr>
        <p:txBody>
          <a:bodyPr>
            <a:normAutofit/>
          </a:bodyPr>
          <a:p>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he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interviewer snarls at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you and asks you,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so why the hell should I hire you for anything?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Welcome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to the so-called stress interview.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stress interview is a specific format designed to evaluate how you respond to hostility, how you respond to terrible conditions, high pressure stress.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Some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companies use these interviews, these stress interviews to find out how you handle stress.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5" name="Content Placeholder 4"/>
          <p:cNvPicPr>
            <a:picLocks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8021320" y="107950"/>
            <a:ext cx="3930650" cy="20529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03530" y="220980"/>
            <a:ext cx="6786880" cy="828040"/>
          </a:xfrm>
        </p:spPr>
        <p:txBody>
          <a:bodyPr>
            <a:normAutofit fontScale="90000"/>
          </a:bodyPr>
          <a:p>
            <a:r>
              <a:rPr lang="en-US" sz="4400" b="1">
                <a:solidFill>
                  <a:schemeClr val="tx1">
                    <a:lumMod val="95000"/>
                    <a:lumOff val="5000"/>
                  </a:schemeClr>
                </a:solidFill>
                <a:latin typeface="Times New Roman" panose="02020603050405020304" pitchFamily="18" charset="0"/>
                <a:cs typeface="Times New Roman" panose="02020603050405020304" pitchFamily="18" charset="0"/>
              </a:rPr>
              <a:t>Stress Interviews...continued</a:t>
            </a:r>
            <a:endParaRPr lang="en-US" sz="4400" b="1">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302895" y="2160905"/>
            <a:ext cx="11657965" cy="3880485"/>
          </a:xfrm>
        </p:spPr>
        <p:txBody>
          <a:bodyPr>
            <a:normAutofit lnSpcReduction="20000"/>
          </a:bodyPr>
          <a:p>
            <a:pPr algn="just"/>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You'll know you're facing a stress interview if you're facing several interviewers who glare at you, or who fire questions that are rude, rapid pace.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Or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if you face an interview who ridicules everything you say or challenges every answer,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who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stares out the window and seems to be completely uninterested in anything you have to say.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Those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are deliberate tactics to subject you to stress.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5" name="Content Placeholder 4"/>
          <p:cNvPicPr>
            <a:picLocks noChangeAspect="1"/>
          </p:cNvPicPr>
          <p:nvPr>
            <p:ph sz="half" idx="2"/>
          </p:nvPr>
        </p:nvPicPr>
        <p:blipFill>
          <a:blip r:embed="rId1" cstate="print">
            <a:extLst>
              <a:ext uri="{28A0092B-C50C-407E-A947-70E740481C1C}">
                <a14:useLocalDpi xmlns:a14="http://schemas.microsoft.com/office/drawing/2010/main" val="0"/>
              </a:ext>
            </a:extLst>
          </a:blip>
          <a:stretch>
            <a:fillRect/>
          </a:stretch>
        </p:blipFill>
        <p:spPr>
          <a:xfrm>
            <a:off x="9523095" y="220980"/>
            <a:ext cx="2438400" cy="16243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Surviving </a:t>
            </a:r>
            <a:r>
              <a:rPr lang="en-US" sz="40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stress interviews</a:t>
            </a:r>
            <a:b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4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677545" y="2160905"/>
            <a:ext cx="9927590" cy="3880485"/>
          </a:xfrm>
        </p:spPr>
        <p:txBody>
          <a:bodyPr/>
          <a:p>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Remain calm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keep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 sense of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humor</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avoid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getting angry or defensive.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It's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 game to see if you will become depressed, hostile, or upset when facing adversity. </a:t>
            </a:r>
            <a:endParaRPr lang="en-US" sz="3200"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sz="32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58445" y="296545"/>
            <a:ext cx="9015730" cy="930910"/>
          </a:xfrm>
        </p:spPr>
        <p:txBody>
          <a:bodyPr>
            <a:normAutofit fontScale="90000"/>
          </a:bodyPr>
          <a:p>
            <a:r>
              <a:rPr lang="en-US" sz="40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Purpose of an Interview</a:t>
            </a:r>
            <a:b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4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8445" y="1129030"/>
            <a:ext cx="11692890" cy="5689600"/>
          </a:xfrm>
        </p:spPr>
        <p:txBody>
          <a:bodyPr>
            <a:noAutofit/>
          </a:bodyPr>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An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interview is a two-way exchange, a conversation, in which both participants have some goals.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b="1" u="sng"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 </a:t>
            </a:r>
            <a:r>
              <a:rPr lang="en-US" sz="2800" b="1" u="sng"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Interviewer wants to determine: </a:t>
            </a:r>
            <a:endParaRPr lang="en-US" sz="2800" b="1" u="sng"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lvl="1"/>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Can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 candidate do the job?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lvl="1"/>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Will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 candidate fit in?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lvl="1"/>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Is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this the best candidate for the position?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b="1" u="sng"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 Interviewee wants to determine: </a:t>
            </a:r>
            <a:endParaRPr lang="en-US" sz="2800" b="1" u="sng"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Do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 want this job?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Can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 do this job?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Does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this job offer me the opportunities I want for advancement or experience?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400" b="1">
                <a:solidFill>
                  <a:schemeClr val="tx1">
                    <a:lumMod val="95000"/>
                    <a:lumOff val="5000"/>
                  </a:schemeClr>
                </a:solidFill>
                <a:latin typeface="Times New Roman" panose="02020603050405020304" pitchFamily="18" charset="0"/>
                <a:cs typeface="Times New Roman" panose="02020603050405020304" pitchFamily="18" charset="0"/>
              </a:rPr>
              <a:t>5. </a:t>
            </a:r>
            <a:r>
              <a:rPr lang="en-US" sz="4400" b="1"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Case Interviews</a:t>
            </a:r>
            <a:endParaRPr lang="en-US" sz="4400" b="1"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endParaRPr>
          </a:p>
        </p:txBody>
      </p:sp>
      <p:sp>
        <p:nvSpPr>
          <p:cNvPr id="3" name="Content Placeholder 2"/>
          <p:cNvSpPr>
            <a:spLocks noGrp="1"/>
          </p:cNvSpPr>
          <p:nvPr>
            <p:ph sz="half" idx="1"/>
          </p:nvPr>
        </p:nvSpPr>
        <p:spPr>
          <a:xfrm>
            <a:off x="677545" y="2160905"/>
            <a:ext cx="10436225" cy="3880485"/>
          </a:xfrm>
        </p:spPr>
        <p:txBody>
          <a:bodyPr>
            <a:noAutofit/>
          </a:bodyPr>
          <a:p>
            <a:pPr algn="just"/>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 </a:t>
            </a:r>
            <a:r>
              <a:rPr lang="en-US" sz="3200" b="1"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case interview</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 is a job </a:t>
            </a:r>
            <a:r>
              <a:rPr lang="en-US" sz="3200" b="1"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interview</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 in which the applicant is presented with a challenging business scenario that he/she must investigate and propose a solution to.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3200" b="1"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Case </a:t>
            </a:r>
            <a:r>
              <a:rPr lang="en-US" sz="3200" b="1"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interviews</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 are designed to test the candidate's analytical skills and "soft" skills within a realistic business context.</a:t>
            </a:r>
            <a:endPar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lgn="just">
              <a:buNone/>
            </a:pPr>
            <a:b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br>
            <a:endParaRPr lang="en-US" sz="32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endParaRPr lang="en-US" sz="32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5" name="Content Placeholder 4"/>
          <p:cNvPicPr>
            <a:picLocks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7648575" y="93345"/>
            <a:ext cx="4363720" cy="18364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8941"/>
            <a:ext cx="8596668" cy="901521"/>
          </a:xfrm>
        </p:spPr>
        <p:txBody>
          <a:bodyPr/>
          <a:lstStyle/>
          <a:p>
            <a:r>
              <a:rPr lang="en-US" altLang="en-GB" b="1" dirty="0">
                <a:solidFill>
                  <a:schemeClr val="tx1"/>
                </a:solidFill>
                <a:latin typeface="Times New Roman" panose="02020603050405020304" pitchFamily="18" charset="0"/>
                <a:cs typeface="Times New Roman" panose="02020603050405020304" pitchFamily="18" charset="0"/>
              </a:rPr>
              <a:t>6. </a:t>
            </a:r>
            <a:r>
              <a:rPr lang="en-GB" b="1" dirty="0">
                <a:solidFill>
                  <a:schemeClr val="tx1"/>
                </a:solidFill>
                <a:latin typeface="Times New Roman" panose="02020603050405020304" pitchFamily="18" charset="0"/>
                <a:cs typeface="Times New Roman" panose="02020603050405020304" pitchFamily="18" charset="0"/>
              </a:rPr>
              <a:t>Competency-based Interviews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83335" y="1120462"/>
            <a:ext cx="9955369" cy="5537915"/>
          </a:xfrm>
        </p:spPr>
        <p:txBody>
          <a:bodyPr>
            <a:normAutofit/>
          </a:bodyPr>
          <a:lstStyle/>
          <a:p>
            <a:pPr>
              <a:lnSpc>
                <a:spcPct val="90000"/>
              </a:lnSpc>
            </a:pPr>
            <a:r>
              <a:rPr lang="en-GB" sz="2200" dirty="0">
                <a:solidFill>
                  <a:schemeClr val="tx1"/>
                </a:solidFill>
                <a:latin typeface="Times New Roman" panose="02020603050405020304" pitchFamily="18" charset="0"/>
                <a:cs typeface="Times New Roman" panose="02020603050405020304" pitchFamily="18" charset="0"/>
              </a:rPr>
              <a:t>Company identifies key skills required for job</a:t>
            </a:r>
            <a:endParaRPr lang="en-GB" sz="2200"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GB" sz="2200" dirty="0">
                <a:solidFill>
                  <a:schemeClr val="tx1"/>
                </a:solidFill>
                <a:latin typeface="Times New Roman" panose="02020603050405020304" pitchFamily="18" charset="0"/>
                <a:cs typeface="Times New Roman" panose="02020603050405020304" pitchFamily="18" charset="0"/>
              </a:rPr>
              <a:t>Designs questions to elicit evidence of skills</a:t>
            </a:r>
            <a:endParaRPr lang="en-GB" sz="2200"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GB" sz="2200" dirty="0">
                <a:solidFill>
                  <a:schemeClr val="tx1"/>
                </a:solidFill>
                <a:latin typeface="Times New Roman" panose="02020603050405020304" pitchFamily="18" charset="0"/>
                <a:cs typeface="Times New Roman" panose="02020603050405020304" pitchFamily="18" charset="0"/>
              </a:rPr>
              <a:t>Emphasis on past behaviour as predictor of success</a:t>
            </a:r>
            <a:endParaRPr lang="en-GB" sz="2200"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GB" sz="2200" b="1" dirty="0">
                <a:solidFill>
                  <a:schemeClr val="tx1"/>
                </a:solidFill>
                <a:latin typeface="Times New Roman" panose="02020603050405020304" pitchFamily="18" charset="0"/>
                <a:cs typeface="Times New Roman" panose="02020603050405020304" pitchFamily="18" charset="0"/>
              </a:rPr>
              <a:t>Teamwork</a:t>
            </a:r>
            <a:r>
              <a:rPr lang="en-GB" sz="2200" dirty="0">
                <a:solidFill>
                  <a:schemeClr val="tx1"/>
                </a:solidFill>
                <a:latin typeface="Times New Roman" panose="02020603050405020304" pitchFamily="18" charset="0"/>
                <a:cs typeface="Times New Roman" panose="02020603050405020304" pitchFamily="18" charset="0"/>
              </a:rPr>
              <a:t>: </a:t>
            </a:r>
            <a:r>
              <a:rPr lang="en-GB" sz="2200" i="1" dirty="0">
                <a:solidFill>
                  <a:schemeClr val="tx1"/>
                </a:solidFill>
                <a:latin typeface="Times New Roman" panose="02020603050405020304" pitchFamily="18" charset="0"/>
                <a:cs typeface="Times New Roman" panose="02020603050405020304" pitchFamily="18" charset="0"/>
              </a:rPr>
              <a:t>Describe a team project you  worked on.  What problems arose? How did you deal with them?</a:t>
            </a:r>
            <a:endParaRPr lang="en-GB" sz="2200" i="1"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GB" sz="2200" b="1" dirty="0">
                <a:solidFill>
                  <a:schemeClr val="tx1"/>
                </a:solidFill>
                <a:latin typeface="Times New Roman" panose="02020603050405020304" pitchFamily="18" charset="0"/>
                <a:cs typeface="Times New Roman" panose="02020603050405020304" pitchFamily="18" charset="0"/>
              </a:rPr>
              <a:t>Communication Skills</a:t>
            </a:r>
            <a:r>
              <a:rPr lang="en-GB" sz="2200" dirty="0">
                <a:solidFill>
                  <a:schemeClr val="tx1"/>
                </a:solidFill>
                <a:latin typeface="Times New Roman" panose="02020603050405020304" pitchFamily="18" charset="0"/>
                <a:cs typeface="Times New Roman" panose="02020603050405020304" pitchFamily="18" charset="0"/>
              </a:rPr>
              <a:t>: </a:t>
            </a:r>
            <a:r>
              <a:rPr lang="en-GB" sz="2200" i="1" dirty="0">
                <a:solidFill>
                  <a:schemeClr val="tx1"/>
                </a:solidFill>
                <a:latin typeface="Times New Roman" panose="02020603050405020304" pitchFamily="18" charset="0"/>
                <a:cs typeface="Times New Roman" panose="02020603050405020304" pitchFamily="18" charset="0"/>
              </a:rPr>
              <a:t>Describe situation when you had to persuade others to support your view.  Give an example of any reports you’ve written which illustrate your writing skills</a:t>
            </a:r>
            <a:endParaRPr lang="en-GB" sz="2200" i="1"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GB" sz="2200" b="1" dirty="0">
                <a:solidFill>
                  <a:schemeClr val="tx1"/>
                </a:solidFill>
                <a:latin typeface="Times New Roman" panose="02020603050405020304" pitchFamily="18" charset="0"/>
                <a:cs typeface="Times New Roman" panose="02020603050405020304" pitchFamily="18" charset="0"/>
              </a:rPr>
              <a:t>Interpersonal skills</a:t>
            </a:r>
            <a:r>
              <a:rPr lang="en-GB" sz="2200" dirty="0">
                <a:solidFill>
                  <a:schemeClr val="tx1"/>
                </a:solidFill>
                <a:latin typeface="Times New Roman" panose="02020603050405020304" pitchFamily="18" charset="0"/>
                <a:cs typeface="Times New Roman" panose="02020603050405020304" pitchFamily="18" charset="0"/>
              </a:rPr>
              <a:t>: </a:t>
            </a:r>
            <a:r>
              <a:rPr lang="en-GB" sz="2200" i="1" dirty="0">
                <a:solidFill>
                  <a:schemeClr val="tx1"/>
                </a:solidFill>
                <a:latin typeface="Times New Roman" panose="02020603050405020304" pitchFamily="18" charset="0"/>
                <a:cs typeface="Times New Roman" panose="02020603050405020304" pitchFamily="18" charset="0"/>
              </a:rPr>
              <a:t>What kinds of people do you find it difficult to work with?  How do you handle those situations?</a:t>
            </a:r>
            <a:endParaRPr lang="en-GB" sz="2200" i="1"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GB" sz="2200" b="1" dirty="0">
                <a:solidFill>
                  <a:schemeClr val="tx1"/>
                </a:solidFill>
                <a:latin typeface="Times New Roman" panose="02020603050405020304" pitchFamily="18" charset="0"/>
                <a:cs typeface="Times New Roman" panose="02020603050405020304" pitchFamily="18" charset="0"/>
              </a:rPr>
              <a:t>Taking Responsibility</a:t>
            </a:r>
            <a:r>
              <a:rPr lang="en-GB" sz="2200" dirty="0">
                <a:solidFill>
                  <a:schemeClr val="tx1"/>
                </a:solidFill>
                <a:latin typeface="Times New Roman" panose="02020603050405020304" pitchFamily="18" charset="0"/>
                <a:cs typeface="Times New Roman" panose="02020603050405020304" pitchFamily="18" charset="0"/>
              </a:rPr>
              <a:t>: </a:t>
            </a:r>
            <a:r>
              <a:rPr lang="en-GB" sz="2200" i="1" dirty="0">
                <a:solidFill>
                  <a:schemeClr val="tx1"/>
                </a:solidFill>
                <a:latin typeface="Times New Roman" panose="02020603050405020304" pitchFamily="18" charset="0"/>
                <a:cs typeface="Times New Roman" panose="02020603050405020304" pitchFamily="18" charset="0"/>
              </a:rPr>
              <a:t>Describe a time when you took responsibility to achieve a challenging goal</a:t>
            </a:r>
            <a:endParaRPr lang="en-GB" sz="2200" i="1"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GB" sz="2200" b="1" dirty="0">
                <a:solidFill>
                  <a:schemeClr val="tx1"/>
                </a:solidFill>
                <a:latin typeface="Times New Roman" panose="02020603050405020304" pitchFamily="18" charset="0"/>
                <a:cs typeface="Times New Roman" panose="02020603050405020304" pitchFamily="18" charset="0"/>
              </a:rPr>
              <a:t>Problem-solving</a:t>
            </a:r>
            <a:r>
              <a:rPr lang="en-GB" sz="2200" dirty="0" smtClean="0">
                <a:solidFill>
                  <a:schemeClr val="tx1"/>
                </a:solidFill>
                <a:latin typeface="Times New Roman" panose="02020603050405020304" pitchFamily="18" charset="0"/>
                <a:cs typeface="Times New Roman" panose="02020603050405020304" pitchFamily="18" charset="0"/>
              </a:rPr>
              <a:t>: </a:t>
            </a:r>
            <a:r>
              <a:rPr lang="en-GB" sz="2200" i="1" dirty="0" smtClean="0">
                <a:solidFill>
                  <a:schemeClr val="tx1"/>
                </a:solidFill>
                <a:latin typeface="Times New Roman" panose="02020603050405020304" pitchFamily="18" charset="0"/>
                <a:cs typeface="Times New Roman" panose="02020603050405020304" pitchFamily="18" charset="0"/>
              </a:rPr>
              <a:t>Tell </a:t>
            </a:r>
            <a:r>
              <a:rPr lang="en-GB" sz="2200" i="1" dirty="0">
                <a:solidFill>
                  <a:schemeClr val="tx1"/>
                </a:solidFill>
                <a:latin typeface="Times New Roman" panose="02020603050405020304" pitchFamily="18" charset="0"/>
                <a:cs typeface="Times New Roman" panose="02020603050405020304" pitchFamily="18" charset="0"/>
              </a:rPr>
              <a:t>about a time when you had several tasks to manage at one time with conflicting deadlines.</a:t>
            </a:r>
            <a:endParaRPr lang="en-GB" sz="2200" i="1" dirty="0">
              <a:solidFill>
                <a:schemeClr val="tx1"/>
              </a:solidFill>
              <a:latin typeface="Times New Roman" panose="02020603050405020304" pitchFamily="18" charset="0"/>
              <a:cs typeface="Times New Roman" panose="02020603050405020304" pitchFamily="18" charset="0"/>
            </a:endParaRPr>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4700"/>
            <a:ext cx="8596668" cy="927278"/>
          </a:xfrm>
        </p:spPr>
        <p:txBody>
          <a:bodyPr/>
          <a:lstStyle/>
          <a:p>
            <a:r>
              <a:rPr lang="en-GB" b="1" dirty="0">
                <a:solidFill>
                  <a:schemeClr val="tx1"/>
                </a:solidFill>
                <a:latin typeface="Times New Roman" panose="02020603050405020304" pitchFamily="18" charset="0"/>
                <a:cs typeface="Times New Roman" panose="02020603050405020304" pitchFamily="18" charset="0"/>
              </a:rPr>
              <a:t>Preparing for Competency Interview</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287887"/>
            <a:ext cx="8596668" cy="5254580"/>
          </a:xfrm>
        </p:spPr>
        <p:txBody>
          <a:bodyPr>
            <a:normAutofit/>
          </a:bodyPr>
          <a:lstStyle/>
          <a:p>
            <a:r>
              <a:rPr lang="en-GB" sz="2200" dirty="0">
                <a:solidFill>
                  <a:schemeClr val="tx1"/>
                </a:solidFill>
                <a:latin typeface="Times New Roman" panose="02020603050405020304" pitchFamily="18" charset="0"/>
                <a:cs typeface="Times New Roman" panose="02020603050405020304" pitchFamily="18" charset="0"/>
              </a:rPr>
              <a:t>Identify the competencies required for job</a:t>
            </a:r>
            <a:endParaRPr lang="en-GB" sz="2200" dirty="0">
              <a:solidFill>
                <a:schemeClr val="tx1"/>
              </a:solidFill>
              <a:latin typeface="Times New Roman" panose="02020603050405020304" pitchFamily="18" charset="0"/>
              <a:cs typeface="Times New Roman" panose="02020603050405020304" pitchFamily="18" charset="0"/>
            </a:endParaRPr>
          </a:p>
          <a:p>
            <a:pPr lvl="1"/>
            <a:r>
              <a:rPr lang="en-GB" sz="2200" dirty="0">
                <a:solidFill>
                  <a:schemeClr val="tx1"/>
                </a:solidFill>
                <a:latin typeface="Times New Roman" panose="02020603050405020304" pitchFamily="18" charset="0"/>
                <a:cs typeface="Times New Roman" panose="02020603050405020304" pitchFamily="18" charset="0"/>
              </a:rPr>
              <a:t>Review job description or ask for information</a:t>
            </a:r>
            <a:endParaRPr lang="en-GB" sz="2200" dirty="0">
              <a:solidFill>
                <a:schemeClr val="tx1"/>
              </a:solidFill>
              <a:latin typeface="Times New Roman" panose="02020603050405020304" pitchFamily="18" charset="0"/>
              <a:cs typeface="Times New Roman" panose="02020603050405020304" pitchFamily="18" charset="0"/>
            </a:endParaRPr>
          </a:p>
          <a:p>
            <a:r>
              <a:rPr lang="en-GB" sz="2200" dirty="0">
                <a:solidFill>
                  <a:schemeClr val="tx1"/>
                </a:solidFill>
                <a:latin typeface="Times New Roman" panose="02020603050405020304" pitchFamily="18" charset="0"/>
                <a:cs typeface="Times New Roman" panose="02020603050405020304" pitchFamily="18" charset="0"/>
              </a:rPr>
              <a:t>Define each competency in behavioural terms</a:t>
            </a:r>
            <a:endParaRPr lang="en-GB" sz="2200" dirty="0">
              <a:solidFill>
                <a:schemeClr val="tx1"/>
              </a:solidFill>
              <a:latin typeface="Times New Roman" panose="02020603050405020304" pitchFamily="18" charset="0"/>
              <a:cs typeface="Times New Roman" panose="02020603050405020304" pitchFamily="18" charset="0"/>
            </a:endParaRPr>
          </a:p>
          <a:p>
            <a:r>
              <a:rPr lang="en-GB" sz="2200" dirty="0">
                <a:solidFill>
                  <a:schemeClr val="tx1"/>
                </a:solidFill>
                <a:latin typeface="Times New Roman" panose="02020603050405020304" pitchFamily="18" charset="0"/>
                <a:cs typeface="Times New Roman" panose="02020603050405020304" pitchFamily="18" charset="0"/>
              </a:rPr>
              <a:t>Identify past experience to illustrate how you demonstrated that behaviour </a:t>
            </a:r>
            <a:endParaRPr lang="en-GB" sz="2200" dirty="0">
              <a:solidFill>
                <a:schemeClr val="tx1"/>
              </a:solidFill>
              <a:latin typeface="Times New Roman" panose="02020603050405020304" pitchFamily="18" charset="0"/>
              <a:cs typeface="Times New Roman" panose="02020603050405020304" pitchFamily="18" charset="0"/>
            </a:endParaRPr>
          </a:p>
          <a:p>
            <a:r>
              <a:rPr lang="en-GB" sz="2200" dirty="0">
                <a:solidFill>
                  <a:schemeClr val="tx1"/>
                </a:solidFill>
                <a:latin typeface="Times New Roman" panose="02020603050405020304" pitchFamily="18" charset="0"/>
                <a:cs typeface="Times New Roman" panose="02020603050405020304" pitchFamily="18" charset="0"/>
              </a:rPr>
              <a:t>Prepare examples for each competency</a:t>
            </a:r>
            <a:endParaRPr lang="en-GB" sz="2200" dirty="0">
              <a:solidFill>
                <a:schemeClr val="tx1"/>
              </a:solidFill>
              <a:latin typeface="Times New Roman" panose="02020603050405020304" pitchFamily="18" charset="0"/>
              <a:cs typeface="Times New Roman" panose="02020603050405020304" pitchFamily="18" charset="0"/>
            </a:endParaRPr>
          </a:p>
          <a:p>
            <a:r>
              <a:rPr lang="en-GB" sz="2200" dirty="0">
                <a:solidFill>
                  <a:schemeClr val="tx1"/>
                </a:solidFill>
                <a:latin typeface="Times New Roman" panose="02020603050405020304" pitchFamily="18" charset="0"/>
                <a:cs typeface="Times New Roman" panose="02020603050405020304" pitchFamily="18" charset="0"/>
              </a:rPr>
              <a:t>Practice talking about your experience</a:t>
            </a:r>
            <a:endParaRPr lang="en-GB" sz="2200" dirty="0">
              <a:solidFill>
                <a:schemeClr val="tx1"/>
              </a:solidFill>
              <a:latin typeface="Times New Roman" panose="02020603050405020304" pitchFamily="18" charset="0"/>
              <a:cs typeface="Times New Roman" panose="02020603050405020304" pitchFamily="18" charset="0"/>
            </a:endParaRPr>
          </a:p>
          <a:p>
            <a:r>
              <a:rPr lang="en-GB" sz="2200" dirty="0">
                <a:solidFill>
                  <a:schemeClr val="tx1"/>
                </a:solidFill>
                <a:latin typeface="Times New Roman" panose="02020603050405020304" pitchFamily="18" charset="0"/>
                <a:cs typeface="Times New Roman" panose="02020603050405020304" pitchFamily="18" charset="0"/>
              </a:rPr>
              <a:t>Try to give a complete answer - STAR</a:t>
            </a:r>
            <a:endParaRPr lang="en-GB" sz="2200" dirty="0">
              <a:solidFill>
                <a:schemeClr val="tx1"/>
              </a:solidFill>
              <a:latin typeface="Times New Roman" panose="02020603050405020304" pitchFamily="18" charset="0"/>
              <a:cs typeface="Times New Roman" panose="02020603050405020304" pitchFamily="18" charset="0"/>
            </a:endParaRPr>
          </a:p>
          <a:p>
            <a:endParaRPr lang="en-US" sz="2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47731"/>
            <a:ext cx="8596668" cy="914400"/>
          </a:xfrm>
        </p:spPr>
        <p:txBody>
          <a:bodyPr/>
          <a:lstStyle/>
          <a:p>
            <a:r>
              <a:rPr lang="en-GB" b="1" dirty="0">
                <a:solidFill>
                  <a:schemeClr val="tx1"/>
                </a:solidFill>
                <a:latin typeface="Times New Roman" panose="02020603050405020304" pitchFamily="18" charset="0"/>
                <a:cs typeface="Times New Roman" panose="02020603050405020304" pitchFamily="18" charset="0"/>
              </a:rPr>
              <a:t>Responding to Competency Q</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481071"/>
            <a:ext cx="8596668" cy="5190186"/>
          </a:xfrm>
        </p:spPr>
        <p:txBody>
          <a:bodyPr>
            <a:normAutofit/>
          </a:bodyPr>
          <a:lstStyle/>
          <a:p>
            <a:r>
              <a:rPr lang="en-GB" sz="2800" dirty="0">
                <a:solidFill>
                  <a:schemeClr val="tx1"/>
                </a:solidFill>
                <a:latin typeface="Times New Roman" panose="02020603050405020304" pitchFamily="18" charset="0"/>
                <a:cs typeface="Times New Roman" panose="02020603050405020304" pitchFamily="18" charset="0"/>
              </a:rPr>
              <a:t>Q </a:t>
            </a:r>
            <a:r>
              <a:rPr lang="en-GB" sz="2400" i="1" dirty="0">
                <a:solidFill>
                  <a:schemeClr val="tx1"/>
                </a:solidFill>
                <a:latin typeface="Times New Roman" panose="02020603050405020304" pitchFamily="18" charset="0"/>
                <a:cs typeface="Times New Roman" panose="02020603050405020304" pitchFamily="18" charset="0"/>
              </a:rPr>
              <a:t>Give me an example of a problem you encountered. How did you approach it.  What was the outcome?</a:t>
            </a:r>
            <a:endParaRPr lang="en-GB" sz="2400" i="1" dirty="0">
              <a:solidFill>
                <a:schemeClr val="tx1"/>
              </a:solidFill>
              <a:latin typeface="Times New Roman" panose="02020603050405020304" pitchFamily="18" charset="0"/>
              <a:cs typeface="Times New Roman" panose="02020603050405020304" pitchFamily="18" charset="0"/>
            </a:endParaRPr>
          </a:p>
          <a:p>
            <a:r>
              <a:rPr lang="en-GB" sz="2800" dirty="0">
                <a:solidFill>
                  <a:schemeClr val="tx1"/>
                </a:solidFill>
                <a:latin typeface="Times New Roman" panose="02020603050405020304" pitchFamily="18" charset="0"/>
                <a:cs typeface="Times New Roman" panose="02020603050405020304" pitchFamily="18" charset="0"/>
              </a:rPr>
              <a:t>STAR response</a:t>
            </a:r>
            <a:endParaRPr lang="en-GB" sz="2800" dirty="0">
              <a:solidFill>
                <a:schemeClr val="tx1"/>
              </a:solidFill>
              <a:latin typeface="Times New Roman" panose="02020603050405020304" pitchFamily="18" charset="0"/>
              <a:cs typeface="Times New Roman" panose="02020603050405020304" pitchFamily="18" charset="0"/>
            </a:endParaRPr>
          </a:p>
          <a:p>
            <a:pPr lvl="1"/>
            <a:r>
              <a:rPr lang="en-GB" sz="2400" dirty="0">
                <a:solidFill>
                  <a:schemeClr val="tx1"/>
                </a:solidFill>
                <a:latin typeface="Times New Roman" panose="02020603050405020304" pitchFamily="18" charset="0"/>
                <a:cs typeface="Times New Roman" panose="02020603050405020304" pitchFamily="18" charset="0"/>
              </a:rPr>
              <a:t>S: Describe the situation</a:t>
            </a:r>
            <a:endParaRPr lang="en-GB" sz="2400" dirty="0">
              <a:solidFill>
                <a:schemeClr val="tx1"/>
              </a:solidFill>
              <a:latin typeface="Times New Roman" panose="02020603050405020304" pitchFamily="18" charset="0"/>
              <a:cs typeface="Times New Roman" panose="02020603050405020304" pitchFamily="18" charset="0"/>
            </a:endParaRPr>
          </a:p>
          <a:p>
            <a:pPr lvl="1"/>
            <a:r>
              <a:rPr lang="en-GB" sz="2400" dirty="0">
                <a:solidFill>
                  <a:schemeClr val="tx1"/>
                </a:solidFill>
                <a:latin typeface="Times New Roman" panose="02020603050405020304" pitchFamily="18" charset="0"/>
                <a:cs typeface="Times New Roman" panose="02020603050405020304" pitchFamily="18" charset="0"/>
              </a:rPr>
              <a:t>T: Explain the task/problem that arose</a:t>
            </a:r>
            <a:endParaRPr lang="en-GB" sz="2400" dirty="0">
              <a:solidFill>
                <a:schemeClr val="tx1"/>
              </a:solidFill>
              <a:latin typeface="Times New Roman" panose="02020603050405020304" pitchFamily="18" charset="0"/>
              <a:cs typeface="Times New Roman" panose="02020603050405020304" pitchFamily="18" charset="0"/>
            </a:endParaRPr>
          </a:p>
          <a:p>
            <a:pPr lvl="1"/>
            <a:r>
              <a:rPr lang="en-GB" sz="2400" dirty="0">
                <a:solidFill>
                  <a:schemeClr val="tx1"/>
                </a:solidFill>
                <a:latin typeface="Times New Roman" panose="02020603050405020304" pitchFamily="18" charset="0"/>
                <a:cs typeface="Times New Roman" panose="02020603050405020304" pitchFamily="18" charset="0"/>
              </a:rPr>
              <a:t>A: What action did you take?</a:t>
            </a:r>
            <a:endParaRPr lang="en-GB" sz="2400" dirty="0">
              <a:solidFill>
                <a:schemeClr val="tx1"/>
              </a:solidFill>
              <a:latin typeface="Times New Roman" panose="02020603050405020304" pitchFamily="18" charset="0"/>
              <a:cs typeface="Times New Roman" panose="02020603050405020304" pitchFamily="18" charset="0"/>
            </a:endParaRPr>
          </a:p>
          <a:p>
            <a:pPr lvl="1"/>
            <a:r>
              <a:rPr lang="en-GB" sz="2400" dirty="0">
                <a:solidFill>
                  <a:schemeClr val="tx1"/>
                </a:solidFill>
                <a:latin typeface="Times New Roman" panose="02020603050405020304" pitchFamily="18" charset="0"/>
                <a:cs typeface="Times New Roman" panose="02020603050405020304" pitchFamily="18" charset="0"/>
              </a:rPr>
              <a:t>R: What was the result or outcome?</a:t>
            </a:r>
            <a:endParaRPr lang="en-GB" sz="2400" dirty="0">
              <a:solidFill>
                <a:schemeClr val="tx1"/>
              </a:solidFill>
              <a:latin typeface="Times New Roman" panose="02020603050405020304" pitchFamily="18" charset="0"/>
              <a:cs typeface="Times New Roman" panose="02020603050405020304" pitchFamily="18" charset="0"/>
            </a:endParaRPr>
          </a:p>
          <a:p>
            <a:pPr lvl="1"/>
            <a:r>
              <a:rPr lang="en-GB" sz="2400" dirty="0">
                <a:solidFill>
                  <a:schemeClr val="tx1"/>
                </a:solidFill>
                <a:latin typeface="Times New Roman" panose="02020603050405020304" pitchFamily="18" charset="0"/>
                <a:cs typeface="Times New Roman" panose="02020603050405020304" pitchFamily="18" charset="0"/>
              </a:rPr>
              <a:t>What did you learn from this experience?</a:t>
            </a:r>
            <a:endParaRPr lang="en-GB" sz="2400"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19955"/>
          </a:xfrm>
        </p:spPr>
        <p:txBody>
          <a:bodyPr/>
          <a:lstStyle/>
          <a:p>
            <a:r>
              <a:rPr lang="en-GB" b="1" dirty="0">
                <a:solidFill>
                  <a:schemeClr val="tx1"/>
                </a:solidFill>
                <a:latin typeface="Times New Roman" panose="02020603050405020304" pitchFamily="18" charset="0"/>
                <a:cs typeface="Times New Roman" panose="02020603050405020304" pitchFamily="18" charset="0"/>
              </a:rPr>
              <a:t>Matching Skills to Requirements</a:t>
            </a:r>
            <a:endParaRPr lang="en-US" b="1"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nvPr>
        </p:nvGraphicFramePr>
        <p:xfrm>
          <a:off x="677861" y="2160588"/>
          <a:ext cx="8697958" cy="4124302"/>
        </p:xfrm>
        <a:graphic>
          <a:graphicData uri="http://schemas.openxmlformats.org/drawingml/2006/table">
            <a:tbl>
              <a:tblPr firstRow="1" bandRow="1">
                <a:tableStyleId>{5C22544A-7EE6-4342-B048-85BDC9FD1C3A}</a:tableStyleId>
              </a:tblPr>
              <a:tblGrid>
                <a:gridCol w="4348979"/>
                <a:gridCol w="4348979"/>
              </a:tblGrid>
              <a:tr h="958171">
                <a:tc>
                  <a:txBody>
                    <a:bodyPr/>
                    <a:lstStyle/>
                    <a:p>
                      <a:r>
                        <a:rPr lang="en-GB" sz="2000" u="sng" dirty="0" smtClean="0">
                          <a:solidFill>
                            <a:schemeClr val="tx1"/>
                          </a:solidFill>
                          <a:latin typeface="Times New Roman" panose="02020603050405020304" pitchFamily="18" charset="0"/>
                          <a:cs typeface="Times New Roman" panose="02020603050405020304" pitchFamily="18" charset="0"/>
                        </a:rPr>
                        <a:t>Employer needs</a:t>
                      </a:r>
                      <a:endParaRPr lang="en-US" sz="20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GB" sz="2000" u="sng" dirty="0" smtClean="0">
                          <a:solidFill>
                            <a:schemeClr val="tx1"/>
                          </a:solidFill>
                          <a:latin typeface="Times New Roman" panose="02020603050405020304" pitchFamily="18" charset="0"/>
                          <a:cs typeface="Times New Roman" panose="02020603050405020304" pitchFamily="18" charset="0"/>
                        </a:rPr>
                        <a:t>Your evidence</a:t>
                      </a:r>
                      <a:endParaRPr lang="en-GB" sz="2000" u="sng" dirty="0" smtClean="0">
                        <a:solidFill>
                          <a:schemeClr val="tx1"/>
                        </a:solidFill>
                        <a:latin typeface="Times New Roman" panose="02020603050405020304" pitchFamily="18" charset="0"/>
                        <a:cs typeface="Times New Roman" panose="02020603050405020304" pitchFamily="18" charset="0"/>
                      </a:endParaRPr>
                    </a:p>
                    <a:p>
                      <a:endParaRPr lang="en-US" sz="2000" dirty="0">
                        <a:solidFill>
                          <a:schemeClr val="tx1"/>
                        </a:solidFill>
                        <a:latin typeface="Times New Roman" panose="02020603050405020304" pitchFamily="18" charset="0"/>
                        <a:cs typeface="Times New Roman" panose="02020603050405020304" pitchFamily="18" charset="0"/>
                      </a:endParaRPr>
                    </a:p>
                  </a:txBody>
                  <a:tcPr/>
                </a:tc>
              </a:tr>
              <a:tr h="3166131">
                <a:tc>
                  <a:txBody>
                    <a:bodyPr/>
                    <a:lstStyle/>
                    <a:p>
                      <a:pPr>
                        <a:lnSpc>
                          <a:spcPct val="90000"/>
                        </a:lnSpc>
                        <a:buFont typeface="Wingdings" panose="05000000000000000000" pitchFamily="2" charset="2"/>
                        <a:buNone/>
                      </a:pPr>
                      <a:r>
                        <a:rPr lang="en-GB" sz="2000" dirty="0" smtClean="0">
                          <a:solidFill>
                            <a:schemeClr val="tx1"/>
                          </a:solidFill>
                          <a:latin typeface="Times New Roman" panose="02020603050405020304" pitchFamily="18" charset="0"/>
                          <a:cs typeface="Times New Roman" panose="02020603050405020304" pitchFamily="18" charset="0"/>
                        </a:rPr>
                        <a:t>Communication </a:t>
                      </a:r>
                      <a:endParaRPr lang="en-GB" sz="2000" dirty="0" smtClean="0">
                        <a:solidFill>
                          <a:schemeClr val="tx1"/>
                        </a:solidFill>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None/>
                      </a:pPr>
                      <a:r>
                        <a:rPr lang="en-GB" sz="2000" dirty="0" smtClean="0">
                          <a:solidFill>
                            <a:schemeClr val="tx1"/>
                          </a:solidFill>
                          <a:latin typeface="Times New Roman" panose="02020603050405020304" pitchFamily="18" charset="0"/>
                          <a:cs typeface="Times New Roman" panose="02020603050405020304" pitchFamily="18" charset="0"/>
                        </a:rPr>
                        <a:t>Team work</a:t>
                      </a:r>
                      <a:endParaRPr lang="en-GB" sz="2000" dirty="0" smtClean="0">
                        <a:solidFill>
                          <a:schemeClr val="tx1"/>
                        </a:solidFill>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None/>
                      </a:pPr>
                      <a:r>
                        <a:rPr lang="en-GB" sz="2000" dirty="0" smtClean="0">
                          <a:solidFill>
                            <a:schemeClr val="tx1"/>
                          </a:solidFill>
                          <a:latin typeface="Times New Roman" panose="02020603050405020304" pitchFamily="18" charset="0"/>
                          <a:cs typeface="Times New Roman" panose="02020603050405020304" pitchFamily="18" charset="0"/>
                        </a:rPr>
                        <a:t>Leadership</a:t>
                      </a:r>
                      <a:endParaRPr lang="en-GB" sz="2000" dirty="0" smtClean="0">
                        <a:solidFill>
                          <a:schemeClr val="tx1"/>
                        </a:solidFill>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None/>
                      </a:pPr>
                      <a:r>
                        <a:rPr lang="en-GB" sz="2000" dirty="0" smtClean="0">
                          <a:solidFill>
                            <a:schemeClr val="tx1"/>
                          </a:solidFill>
                          <a:latin typeface="Times New Roman" panose="02020603050405020304" pitchFamily="18" charset="0"/>
                          <a:cs typeface="Times New Roman" panose="02020603050405020304" pitchFamily="18" charset="0"/>
                        </a:rPr>
                        <a:t>Initiative</a:t>
                      </a:r>
                      <a:endParaRPr lang="en-GB" sz="2000" dirty="0" smtClean="0">
                        <a:solidFill>
                          <a:schemeClr val="tx1"/>
                        </a:solidFill>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None/>
                      </a:pPr>
                      <a:r>
                        <a:rPr lang="en-GB" sz="2000" dirty="0" smtClean="0">
                          <a:solidFill>
                            <a:schemeClr val="tx1"/>
                          </a:solidFill>
                          <a:latin typeface="Times New Roman" panose="02020603050405020304" pitchFamily="18" charset="0"/>
                          <a:cs typeface="Times New Roman" panose="02020603050405020304" pitchFamily="18" charset="0"/>
                        </a:rPr>
                        <a:t>Customer Care</a:t>
                      </a:r>
                      <a:endParaRPr lang="en-GB" sz="2000" dirty="0" smtClean="0">
                        <a:solidFill>
                          <a:schemeClr val="tx1"/>
                        </a:solidFill>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None/>
                      </a:pPr>
                      <a:r>
                        <a:rPr lang="en-GB" sz="2000" dirty="0" smtClean="0">
                          <a:solidFill>
                            <a:schemeClr val="tx1"/>
                          </a:solidFill>
                          <a:latin typeface="Times New Roman" panose="02020603050405020304" pitchFamily="18" charset="0"/>
                          <a:cs typeface="Times New Roman" panose="02020603050405020304" pitchFamily="18" charset="0"/>
                        </a:rPr>
                        <a:t>IT </a:t>
                      </a:r>
                      <a:endParaRPr lang="en-GB" sz="2000" dirty="0" smtClean="0">
                        <a:solidFill>
                          <a:schemeClr val="tx1"/>
                        </a:solidFill>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None/>
                      </a:pPr>
                      <a:r>
                        <a:rPr lang="en-GB" sz="2000" dirty="0" smtClean="0">
                          <a:solidFill>
                            <a:schemeClr val="tx1"/>
                          </a:solidFill>
                          <a:latin typeface="Times New Roman" panose="02020603050405020304" pitchFamily="18" charset="0"/>
                          <a:cs typeface="Times New Roman" panose="02020603050405020304" pitchFamily="18" charset="0"/>
                        </a:rPr>
                        <a:t>Commercial awareness</a:t>
                      </a:r>
                      <a:endParaRPr lang="en-US" sz="20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nSpc>
                          <a:spcPct val="90000"/>
                        </a:lnSpc>
                        <a:buFont typeface="Wingdings" panose="05000000000000000000" pitchFamily="2" charset="2"/>
                        <a:buNone/>
                      </a:pPr>
                      <a:r>
                        <a:rPr lang="en-GB" sz="2000" dirty="0" smtClean="0">
                          <a:solidFill>
                            <a:schemeClr val="tx1"/>
                          </a:solidFill>
                          <a:latin typeface="Times New Roman" panose="02020603050405020304" pitchFamily="18" charset="0"/>
                          <a:cs typeface="Times New Roman" panose="02020603050405020304" pitchFamily="18" charset="0"/>
                        </a:rPr>
                        <a:t>Presentation to class</a:t>
                      </a:r>
                      <a:endParaRPr lang="en-GB" sz="2000" dirty="0" smtClean="0">
                        <a:solidFill>
                          <a:schemeClr val="tx1"/>
                        </a:solidFill>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None/>
                      </a:pPr>
                      <a:r>
                        <a:rPr lang="en-GB" sz="2000" dirty="0" smtClean="0">
                          <a:solidFill>
                            <a:schemeClr val="tx1"/>
                          </a:solidFill>
                          <a:latin typeface="Times New Roman" panose="02020603050405020304" pitchFamily="18" charset="0"/>
                          <a:cs typeface="Times New Roman" panose="02020603050405020304" pitchFamily="18" charset="0"/>
                        </a:rPr>
                        <a:t>Example from Coop</a:t>
                      </a:r>
                      <a:endParaRPr lang="en-GB" sz="2000" dirty="0" smtClean="0">
                        <a:solidFill>
                          <a:schemeClr val="tx1"/>
                        </a:solidFill>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None/>
                      </a:pPr>
                      <a:r>
                        <a:rPr lang="en-GB" sz="2000" dirty="0" smtClean="0">
                          <a:solidFill>
                            <a:schemeClr val="tx1"/>
                          </a:solidFill>
                          <a:latin typeface="Times New Roman" panose="02020603050405020304" pitchFamily="18" charset="0"/>
                          <a:cs typeface="Times New Roman" panose="02020603050405020304" pitchFamily="18" charset="0"/>
                        </a:rPr>
                        <a:t>Class rep, Committee</a:t>
                      </a:r>
                      <a:endParaRPr lang="en-GB" sz="2000" dirty="0" smtClean="0">
                        <a:solidFill>
                          <a:schemeClr val="tx1"/>
                        </a:solidFill>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None/>
                      </a:pPr>
                      <a:r>
                        <a:rPr lang="en-GB" sz="2000" dirty="0" smtClean="0">
                          <a:solidFill>
                            <a:schemeClr val="tx1"/>
                          </a:solidFill>
                          <a:latin typeface="Times New Roman" panose="02020603050405020304" pitchFamily="18" charset="0"/>
                          <a:cs typeface="Times New Roman" panose="02020603050405020304" pitchFamily="18" charset="0"/>
                        </a:rPr>
                        <a:t>Fundraising for charity</a:t>
                      </a:r>
                      <a:endParaRPr lang="en-GB" sz="2000" dirty="0" smtClean="0">
                        <a:solidFill>
                          <a:schemeClr val="tx1"/>
                        </a:solidFill>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None/>
                      </a:pPr>
                      <a:r>
                        <a:rPr lang="en-GB" sz="2000" dirty="0" smtClean="0">
                          <a:solidFill>
                            <a:schemeClr val="tx1"/>
                          </a:solidFill>
                          <a:latin typeface="Times New Roman" panose="02020603050405020304" pitchFamily="18" charset="0"/>
                          <a:cs typeface="Times New Roman" panose="02020603050405020304" pitchFamily="18" charset="0"/>
                        </a:rPr>
                        <a:t>Working in </a:t>
                      </a:r>
                      <a:r>
                        <a:rPr lang="en-GB" sz="2000" dirty="0" err="1" smtClean="0">
                          <a:solidFill>
                            <a:schemeClr val="tx1"/>
                          </a:solidFill>
                          <a:latin typeface="Times New Roman" panose="02020603050405020304" pitchFamily="18" charset="0"/>
                          <a:cs typeface="Times New Roman" panose="02020603050405020304" pitchFamily="18" charset="0"/>
                        </a:rPr>
                        <a:t>Superquinn</a:t>
                      </a:r>
                      <a:endParaRPr lang="en-GB" sz="2000" dirty="0" smtClean="0">
                        <a:solidFill>
                          <a:schemeClr val="tx1"/>
                        </a:solidFill>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None/>
                      </a:pPr>
                      <a:r>
                        <a:rPr lang="en-GB" sz="2000" dirty="0" smtClean="0">
                          <a:solidFill>
                            <a:schemeClr val="tx1"/>
                          </a:solidFill>
                          <a:latin typeface="Times New Roman" panose="02020603050405020304" pitchFamily="18" charset="0"/>
                          <a:cs typeface="Times New Roman" panose="02020603050405020304" pitchFamily="18" charset="0"/>
                        </a:rPr>
                        <a:t>Designed website</a:t>
                      </a:r>
                      <a:endParaRPr lang="en-GB" sz="2000" dirty="0" smtClean="0">
                        <a:solidFill>
                          <a:schemeClr val="tx1"/>
                        </a:solidFill>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None/>
                      </a:pPr>
                      <a:r>
                        <a:rPr lang="en-GB" sz="2000" dirty="0" smtClean="0">
                          <a:solidFill>
                            <a:schemeClr val="tx1"/>
                          </a:solidFill>
                          <a:latin typeface="Times New Roman" panose="02020603050405020304" pitchFamily="18" charset="0"/>
                          <a:cs typeface="Times New Roman" panose="02020603050405020304" pitchFamily="18" charset="0"/>
                        </a:rPr>
                        <a:t>Business pages</a:t>
                      </a:r>
                      <a:endParaRPr lang="en-GB" sz="2000" dirty="0" smtClean="0">
                        <a:solidFill>
                          <a:schemeClr val="tx1"/>
                        </a:solidFill>
                        <a:latin typeface="Times New Roman" panose="02020603050405020304" pitchFamily="18" charset="0"/>
                        <a:cs typeface="Times New Roman" panose="02020603050405020304" pitchFamily="18" charset="0"/>
                      </a:endParaRPr>
                    </a:p>
                    <a:p>
                      <a:endParaRPr lang="en-US" sz="2000" dirty="0">
                        <a:solidFill>
                          <a:schemeClr val="tx1"/>
                        </a:solidFill>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65408"/>
          </a:xfrm>
        </p:spPr>
        <p:txBody>
          <a:bodyPr/>
          <a:lstStyle/>
          <a:p>
            <a:r>
              <a:rPr lang="en-IE" b="1" dirty="0">
                <a:solidFill>
                  <a:schemeClr val="tx1"/>
                </a:solidFill>
                <a:latin typeface="Times New Roman" panose="02020603050405020304" pitchFamily="18" charset="0"/>
                <a:cs typeface="Times New Roman" panose="02020603050405020304" pitchFamily="18" charset="0"/>
              </a:rPr>
              <a:t>Your Answers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nSpc>
                <a:spcPct val="90000"/>
              </a:lnSpc>
            </a:pPr>
            <a:r>
              <a:rPr lang="en-IE" sz="2200" dirty="0">
                <a:solidFill>
                  <a:schemeClr val="tx1"/>
                </a:solidFill>
                <a:latin typeface="Times New Roman" panose="02020603050405020304" pitchFamily="18" charset="0"/>
                <a:cs typeface="Times New Roman" panose="02020603050405020304" pitchFamily="18" charset="0"/>
              </a:rPr>
              <a:t>Listen carefully, seek clarification</a:t>
            </a:r>
            <a:endParaRPr lang="en-IE" sz="2200"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IE" sz="2200" dirty="0">
                <a:solidFill>
                  <a:schemeClr val="tx1"/>
                </a:solidFill>
                <a:latin typeface="Times New Roman" panose="02020603050405020304" pitchFamily="18" charset="0"/>
                <a:cs typeface="Times New Roman" panose="02020603050405020304" pitchFamily="18" charset="0"/>
              </a:rPr>
              <a:t>Illustrate answers with real examples and evidence</a:t>
            </a:r>
            <a:endParaRPr lang="en-IE" sz="2200"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IE" sz="2200" dirty="0">
                <a:solidFill>
                  <a:schemeClr val="tx1"/>
                </a:solidFill>
                <a:latin typeface="Times New Roman" panose="02020603050405020304" pitchFamily="18" charset="0"/>
                <a:cs typeface="Times New Roman" panose="02020603050405020304" pitchFamily="18" charset="0"/>
              </a:rPr>
              <a:t>Be positive – constructive criticism</a:t>
            </a:r>
            <a:endParaRPr lang="en-IE" sz="2200"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IE" sz="2200" dirty="0">
                <a:solidFill>
                  <a:schemeClr val="tx1"/>
                </a:solidFill>
                <a:latin typeface="Times New Roman" panose="02020603050405020304" pitchFamily="18" charset="0"/>
                <a:cs typeface="Times New Roman" panose="02020603050405020304" pitchFamily="18" charset="0"/>
              </a:rPr>
              <a:t>Keep answers specific and succinct</a:t>
            </a:r>
            <a:endParaRPr lang="en-IE" sz="2200"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IE" sz="2200" dirty="0">
                <a:solidFill>
                  <a:schemeClr val="tx1"/>
                </a:solidFill>
                <a:latin typeface="Times New Roman" panose="02020603050405020304" pitchFamily="18" charset="0"/>
                <a:cs typeface="Times New Roman" panose="02020603050405020304" pitchFamily="18" charset="0"/>
              </a:rPr>
              <a:t>Take time to respond</a:t>
            </a:r>
            <a:endParaRPr lang="en-IE" sz="2200"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IE" sz="2200" dirty="0">
                <a:solidFill>
                  <a:schemeClr val="tx1"/>
                </a:solidFill>
                <a:latin typeface="Times New Roman" panose="02020603050405020304" pitchFamily="18" charset="0"/>
                <a:cs typeface="Times New Roman" panose="02020603050405020304" pitchFamily="18" charset="0"/>
              </a:rPr>
              <a:t>Be alert to interviewer’s  body language</a:t>
            </a:r>
            <a:endParaRPr lang="en-IE" sz="2200"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IE" sz="2200" dirty="0">
                <a:solidFill>
                  <a:schemeClr val="tx1"/>
                </a:solidFill>
                <a:latin typeface="Times New Roman" panose="02020603050405020304" pitchFamily="18" charset="0"/>
                <a:cs typeface="Times New Roman" panose="02020603050405020304" pitchFamily="18" charset="0"/>
              </a:rPr>
              <a:t>Speak clearly, smile and show enthusiasm</a:t>
            </a:r>
            <a:endParaRPr lang="en-IE" sz="2200"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IE" sz="2200" dirty="0">
                <a:solidFill>
                  <a:schemeClr val="tx1"/>
                </a:solidFill>
                <a:latin typeface="Times New Roman" panose="02020603050405020304" pitchFamily="18" charset="0"/>
                <a:cs typeface="Times New Roman" panose="02020603050405020304" pitchFamily="18" charset="0"/>
              </a:rPr>
              <a:t>Know what you want to say, and find the opportunity</a:t>
            </a:r>
            <a:endParaRPr lang="en-IE" sz="2200" dirty="0">
              <a:solidFill>
                <a:schemeClr val="tx1"/>
              </a:solidFill>
              <a:latin typeface="Times New Roman" panose="02020603050405020304" pitchFamily="18" charset="0"/>
              <a:cs typeface="Times New Roman" panose="02020603050405020304" pitchFamily="18" charset="0"/>
            </a:endParaRPr>
          </a:p>
          <a:p>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300767"/>
            <a:ext cx="8596668" cy="4740596"/>
          </a:xfrm>
        </p:spPr>
        <p:txBody>
          <a:bodyPr>
            <a:normAutofit/>
          </a:bodyPr>
          <a:lstStyle/>
          <a:p>
            <a:r>
              <a:rPr lang="en-GB" sz="2200" dirty="0">
                <a:solidFill>
                  <a:schemeClr val="tx1"/>
                </a:solidFill>
                <a:latin typeface="Times New Roman" panose="02020603050405020304" pitchFamily="18" charset="0"/>
                <a:cs typeface="Times New Roman" panose="02020603050405020304" pitchFamily="18" charset="0"/>
              </a:rPr>
              <a:t>Good all-round intelligence</a:t>
            </a:r>
            <a:endParaRPr lang="en-GB" sz="2200" dirty="0">
              <a:solidFill>
                <a:schemeClr val="tx1"/>
              </a:solidFill>
              <a:latin typeface="Times New Roman" panose="02020603050405020304" pitchFamily="18" charset="0"/>
              <a:cs typeface="Times New Roman" panose="02020603050405020304" pitchFamily="18" charset="0"/>
            </a:endParaRPr>
          </a:p>
          <a:p>
            <a:r>
              <a:rPr lang="en-GB" sz="2200" dirty="0">
                <a:solidFill>
                  <a:schemeClr val="tx1"/>
                </a:solidFill>
                <a:latin typeface="Times New Roman" panose="02020603050405020304" pitchFamily="18" charset="0"/>
                <a:cs typeface="Times New Roman" panose="02020603050405020304" pitchFamily="18" charset="0"/>
              </a:rPr>
              <a:t>Enthusiasm, commitment and motivation</a:t>
            </a:r>
            <a:endParaRPr lang="en-GB" sz="2200" dirty="0">
              <a:solidFill>
                <a:schemeClr val="tx1"/>
              </a:solidFill>
              <a:latin typeface="Times New Roman" panose="02020603050405020304" pitchFamily="18" charset="0"/>
              <a:cs typeface="Times New Roman" panose="02020603050405020304" pitchFamily="18" charset="0"/>
            </a:endParaRPr>
          </a:p>
          <a:p>
            <a:r>
              <a:rPr lang="en-GB" sz="2200" dirty="0">
                <a:solidFill>
                  <a:schemeClr val="tx1"/>
                </a:solidFill>
                <a:latin typeface="Times New Roman" panose="02020603050405020304" pitchFamily="18" charset="0"/>
                <a:cs typeface="Times New Roman" panose="02020603050405020304" pitchFamily="18" charset="0"/>
              </a:rPr>
              <a:t>Good communication skills</a:t>
            </a:r>
            <a:endParaRPr lang="en-GB" sz="2200" dirty="0">
              <a:solidFill>
                <a:schemeClr val="tx1"/>
              </a:solidFill>
              <a:latin typeface="Times New Roman" panose="02020603050405020304" pitchFamily="18" charset="0"/>
              <a:cs typeface="Times New Roman" panose="02020603050405020304" pitchFamily="18" charset="0"/>
            </a:endParaRPr>
          </a:p>
          <a:p>
            <a:r>
              <a:rPr lang="en-GB" sz="2200" dirty="0">
                <a:solidFill>
                  <a:schemeClr val="tx1"/>
                </a:solidFill>
                <a:latin typeface="Times New Roman" panose="02020603050405020304" pitchFamily="18" charset="0"/>
                <a:cs typeface="Times New Roman" panose="02020603050405020304" pitchFamily="18" charset="0"/>
              </a:rPr>
              <a:t>Team work ability</a:t>
            </a:r>
            <a:endParaRPr lang="en-GB" sz="2200" dirty="0">
              <a:solidFill>
                <a:schemeClr val="tx1"/>
              </a:solidFill>
              <a:latin typeface="Times New Roman" panose="02020603050405020304" pitchFamily="18" charset="0"/>
              <a:cs typeface="Times New Roman" panose="02020603050405020304" pitchFamily="18" charset="0"/>
            </a:endParaRPr>
          </a:p>
          <a:p>
            <a:r>
              <a:rPr lang="en-GB" sz="2200" dirty="0">
                <a:solidFill>
                  <a:schemeClr val="tx1"/>
                </a:solidFill>
                <a:latin typeface="Times New Roman" panose="02020603050405020304" pitchFamily="18" charset="0"/>
                <a:cs typeface="Times New Roman" panose="02020603050405020304" pitchFamily="18" charset="0"/>
              </a:rPr>
              <a:t>Ability to solve problems</a:t>
            </a:r>
            <a:endParaRPr lang="en-GB" sz="2200" dirty="0">
              <a:solidFill>
                <a:schemeClr val="tx1"/>
              </a:solidFill>
              <a:latin typeface="Times New Roman" panose="02020603050405020304" pitchFamily="18" charset="0"/>
              <a:cs typeface="Times New Roman" panose="02020603050405020304" pitchFamily="18" charset="0"/>
            </a:endParaRPr>
          </a:p>
          <a:p>
            <a:r>
              <a:rPr lang="en-GB" sz="2200" dirty="0">
                <a:solidFill>
                  <a:schemeClr val="tx1"/>
                </a:solidFill>
                <a:latin typeface="Times New Roman" panose="02020603050405020304" pitchFamily="18" charset="0"/>
                <a:cs typeface="Times New Roman" panose="02020603050405020304" pitchFamily="18" charset="0"/>
              </a:rPr>
              <a:t>Capacity to work hard</a:t>
            </a:r>
            <a:endParaRPr lang="en-GB" sz="2200" dirty="0">
              <a:solidFill>
                <a:schemeClr val="tx1"/>
              </a:solidFill>
              <a:latin typeface="Times New Roman" panose="02020603050405020304" pitchFamily="18" charset="0"/>
              <a:cs typeface="Times New Roman" panose="02020603050405020304" pitchFamily="18" charset="0"/>
            </a:endParaRPr>
          </a:p>
          <a:p>
            <a:r>
              <a:rPr lang="en-GB" sz="2200" dirty="0">
                <a:solidFill>
                  <a:schemeClr val="tx1"/>
                </a:solidFill>
                <a:latin typeface="Times New Roman" panose="02020603050405020304" pitchFamily="18" charset="0"/>
                <a:cs typeface="Times New Roman" panose="02020603050405020304" pitchFamily="18" charset="0"/>
              </a:rPr>
              <a:t>Initiative and self-reliance</a:t>
            </a:r>
            <a:endParaRPr lang="en-GB" sz="2200" dirty="0">
              <a:solidFill>
                <a:schemeClr val="tx1"/>
              </a:solidFill>
              <a:latin typeface="Times New Roman" panose="02020603050405020304" pitchFamily="18" charset="0"/>
              <a:cs typeface="Times New Roman" panose="02020603050405020304" pitchFamily="18" charset="0"/>
            </a:endParaRPr>
          </a:p>
          <a:p>
            <a:r>
              <a:rPr lang="en-GB" sz="2200" dirty="0">
                <a:solidFill>
                  <a:schemeClr val="tx1"/>
                </a:solidFill>
                <a:latin typeface="Times New Roman" panose="02020603050405020304" pitchFamily="18" charset="0"/>
                <a:cs typeface="Times New Roman" panose="02020603050405020304" pitchFamily="18" charset="0"/>
              </a:rPr>
              <a:t>Balanced personality</a:t>
            </a:r>
            <a:endParaRPr lang="en-GB" sz="2200" dirty="0">
              <a:solidFill>
                <a:schemeClr val="tx1"/>
              </a:solidFill>
              <a:latin typeface="Times New Roman" panose="02020603050405020304" pitchFamily="18" charset="0"/>
              <a:cs typeface="Times New Roman" panose="02020603050405020304" pitchFamily="18" charset="0"/>
            </a:endParaRPr>
          </a:p>
          <a:p>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4" name="Rectangle 2"/>
          <p:cNvSpPr>
            <a:spLocks noGrp="1" noChangeArrowheads="1"/>
          </p:cNvSpPr>
          <p:nvPr>
            <p:ph type="title"/>
          </p:nvPr>
        </p:nvSpPr>
        <p:spPr>
          <a:xfrm>
            <a:off x="677334" y="283335"/>
            <a:ext cx="8596668" cy="1017431"/>
          </a:xfrm>
        </p:spPr>
        <p:txBody>
          <a:bodyPr/>
          <a:lstStyle/>
          <a:p>
            <a:r>
              <a:rPr lang="en-GB" b="1" dirty="0">
                <a:solidFill>
                  <a:schemeClr val="tx1"/>
                </a:solidFill>
                <a:latin typeface="Times New Roman" panose="02020603050405020304" pitchFamily="18" charset="0"/>
                <a:cs typeface="Times New Roman" panose="02020603050405020304" pitchFamily="18" charset="0"/>
              </a:rPr>
              <a:t>Qualities Employers Seek</a:t>
            </a:r>
            <a:endParaRPr lang="en-GB"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596981"/>
            <a:ext cx="8596668" cy="4971244"/>
          </a:xfrm>
        </p:spPr>
        <p:txBody>
          <a:bodyPr/>
          <a:lstStyle/>
          <a:p>
            <a:pPr>
              <a:lnSpc>
                <a:spcPct val="90000"/>
              </a:lnSpc>
            </a:pPr>
            <a:r>
              <a:rPr lang="en-GB" sz="2200" dirty="0">
                <a:solidFill>
                  <a:schemeClr val="tx1"/>
                </a:solidFill>
                <a:latin typeface="Times New Roman" panose="02020603050405020304" pitchFamily="18" charset="0"/>
                <a:cs typeface="Times New Roman" panose="02020603050405020304" pitchFamily="18" charset="0"/>
              </a:rPr>
              <a:t>Adaptability</a:t>
            </a:r>
            <a:endParaRPr lang="en-GB" sz="2200"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GB" sz="2200" dirty="0">
                <a:solidFill>
                  <a:schemeClr val="tx1"/>
                </a:solidFill>
                <a:latin typeface="Times New Roman" panose="02020603050405020304" pitchFamily="18" charset="0"/>
                <a:cs typeface="Times New Roman" panose="02020603050405020304" pitchFamily="18" charset="0"/>
              </a:rPr>
              <a:t>Integrity</a:t>
            </a:r>
            <a:endParaRPr lang="en-GB" sz="2200"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GB" sz="2200" dirty="0">
                <a:solidFill>
                  <a:schemeClr val="tx1"/>
                </a:solidFill>
                <a:latin typeface="Times New Roman" panose="02020603050405020304" pitchFamily="18" charset="0"/>
                <a:cs typeface="Times New Roman" panose="02020603050405020304" pitchFamily="18" charset="0"/>
              </a:rPr>
              <a:t>Innovation</a:t>
            </a:r>
            <a:endParaRPr lang="en-GB" sz="2200"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GB" sz="2200" dirty="0">
                <a:solidFill>
                  <a:schemeClr val="tx1"/>
                </a:solidFill>
                <a:latin typeface="Times New Roman" panose="02020603050405020304" pitchFamily="18" charset="0"/>
                <a:cs typeface="Times New Roman" panose="02020603050405020304" pitchFamily="18" charset="0"/>
              </a:rPr>
              <a:t>Teamwork</a:t>
            </a:r>
            <a:endParaRPr lang="en-GB" sz="2200"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GB" sz="2200" dirty="0">
                <a:solidFill>
                  <a:schemeClr val="tx1"/>
                </a:solidFill>
                <a:latin typeface="Times New Roman" panose="02020603050405020304" pitchFamily="18" charset="0"/>
                <a:cs typeface="Times New Roman" panose="02020603050405020304" pitchFamily="18" charset="0"/>
              </a:rPr>
              <a:t>Initiative</a:t>
            </a:r>
            <a:endParaRPr lang="en-GB" sz="2200"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GB" sz="2200" dirty="0">
                <a:solidFill>
                  <a:schemeClr val="tx1"/>
                </a:solidFill>
                <a:latin typeface="Times New Roman" panose="02020603050405020304" pitchFamily="18" charset="0"/>
                <a:cs typeface="Times New Roman" panose="02020603050405020304" pitchFamily="18" charset="0"/>
              </a:rPr>
              <a:t>Drive for Results</a:t>
            </a:r>
            <a:endParaRPr lang="en-GB" sz="2200"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GB" sz="2200" dirty="0">
                <a:solidFill>
                  <a:schemeClr val="tx1"/>
                </a:solidFill>
                <a:latin typeface="Times New Roman" panose="02020603050405020304" pitchFamily="18" charset="0"/>
                <a:cs typeface="Times New Roman" panose="02020603050405020304" pitchFamily="18" charset="0"/>
              </a:rPr>
              <a:t>Know the Business</a:t>
            </a:r>
            <a:endParaRPr lang="en-GB" sz="2200"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GB" sz="2200" dirty="0">
                <a:solidFill>
                  <a:schemeClr val="tx1"/>
                </a:solidFill>
                <a:latin typeface="Times New Roman" panose="02020603050405020304" pitchFamily="18" charset="0"/>
                <a:cs typeface="Times New Roman" panose="02020603050405020304" pitchFamily="18" charset="0"/>
              </a:rPr>
              <a:t>Open Exchange of Information</a:t>
            </a:r>
            <a:endParaRPr lang="en-GB" sz="2200"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GB" sz="2200" dirty="0">
                <a:solidFill>
                  <a:schemeClr val="tx1"/>
                </a:solidFill>
                <a:latin typeface="Times New Roman" panose="02020603050405020304" pitchFamily="18" charset="0"/>
                <a:cs typeface="Times New Roman" panose="02020603050405020304" pitchFamily="18" charset="0"/>
              </a:rPr>
              <a:t>Makes Difficult Decisions</a:t>
            </a:r>
            <a:endParaRPr lang="en-GB" sz="2200" dirty="0">
              <a:solidFill>
                <a:schemeClr val="tx1"/>
              </a:solidFill>
              <a:latin typeface="Times New Roman" panose="02020603050405020304" pitchFamily="18" charset="0"/>
              <a:cs typeface="Times New Roman" panose="02020603050405020304" pitchFamily="18" charset="0"/>
            </a:endParaRPr>
          </a:p>
          <a:p>
            <a:endParaRPr lang="en-US" dirty="0"/>
          </a:p>
        </p:txBody>
      </p:sp>
      <p:sp>
        <p:nvSpPr>
          <p:cNvPr id="4" name="Rectangle 2"/>
          <p:cNvSpPr>
            <a:spLocks noGrp="1" noChangeArrowheads="1"/>
          </p:cNvSpPr>
          <p:nvPr>
            <p:ph type="title"/>
          </p:nvPr>
        </p:nvSpPr>
        <p:spPr>
          <a:xfrm>
            <a:off x="677334" y="321972"/>
            <a:ext cx="8596668" cy="837127"/>
          </a:xfrm>
        </p:spPr>
        <p:txBody>
          <a:bodyPr/>
          <a:lstStyle/>
          <a:p>
            <a:r>
              <a:rPr lang="en-GB" sz="3600" b="1" dirty="0" smtClean="0">
                <a:solidFill>
                  <a:schemeClr val="tx1"/>
                </a:solidFill>
                <a:latin typeface="Times New Roman" panose="02020603050405020304" pitchFamily="18" charset="0"/>
                <a:cs typeface="Times New Roman" panose="02020603050405020304" pitchFamily="18" charset="0"/>
              </a:rPr>
              <a:t>Competencies </a:t>
            </a:r>
            <a:r>
              <a:rPr lang="en-GB" sz="3600" b="1" dirty="0">
                <a:solidFill>
                  <a:schemeClr val="tx1"/>
                </a:solidFill>
                <a:latin typeface="Times New Roman" panose="02020603050405020304" pitchFamily="18" charset="0"/>
                <a:cs typeface="Times New Roman" panose="02020603050405020304" pitchFamily="18" charset="0"/>
              </a:rPr>
              <a:t>required by X Company</a:t>
            </a:r>
            <a:endParaRPr lang="en-GB" sz="36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71470"/>
          </a:xfrm>
        </p:spPr>
        <p:txBody>
          <a:bodyPr/>
          <a:lstStyle/>
          <a:p>
            <a:r>
              <a:rPr lang="en-IE" b="1" dirty="0">
                <a:solidFill>
                  <a:schemeClr val="tx1"/>
                </a:solidFill>
                <a:latin typeface="Times New Roman" panose="02020603050405020304" pitchFamily="18" charset="0"/>
                <a:cs typeface="Times New Roman" panose="02020603050405020304" pitchFamily="18" charset="0"/>
              </a:rPr>
              <a:t>Your Questions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2173468"/>
            <a:ext cx="8596668" cy="4291726"/>
          </a:xfrm>
        </p:spPr>
        <p:txBody>
          <a:bodyPr/>
          <a:lstStyle/>
          <a:p>
            <a:r>
              <a:rPr lang="en-IE" sz="2200" dirty="0">
                <a:solidFill>
                  <a:schemeClr val="tx1"/>
                </a:solidFill>
                <a:latin typeface="Times New Roman" panose="02020603050405020304" pitchFamily="18" charset="0"/>
                <a:cs typeface="Times New Roman" panose="02020603050405020304" pitchFamily="18" charset="0"/>
              </a:rPr>
              <a:t>Training programmes</a:t>
            </a:r>
            <a:endParaRPr lang="en-IE" sz="2200" dirty="0">
              <a:solidFill>
                <a:schemeClr val="tx1"/>
              </a:solidFill>
              <a:latin typeface="Times New Roman" panose="02020603050405020304" pitchFamily="18" charset="0"/>
              <a:cs typeface="Times New Roman" panose="02020603050405020304" pitchFamily="18" charset="0"/>
            </a:endParaRPr>
          </a:p>
          <a:p>
            <a:r>
              <a:rPr lang="en-IE" sz="2200" dirty="0">
                <a:solidFill>
                  <a:schemeClr val="tx1"/>
                </a:solidFill>
                <a:latin typeface="Times New Roman" panose="02020603050405020304" pitchFamily="18" charset="0"/>
                <a:cs typeface="Times New Roman" panose="02020603050405020304" pitchFamily="18" charset="0"/>
              </a:rPr>
              <a:t>Career development opportunities</a:t>
            </a:r>
            <a:endParaRPr lang="en-IE" sz="2200" dirty="0">
              <a:solidFill>
                <a:schemeClr val="tx1"/>
              </a:solidFill>
              <a:latin typeface="Times New Roman" panose="02020603050405020304" pitchFamily="18" charset="0"/>
              <a:cs typeface="Times New Roman" panose="02020603050405020304" pitchFamily="18" charset="0"/>
            </a:endParaRPr>
          </a:p>
          <a:p>
            <a:r>
              <a:rPr lang="en-IE" sz="2200" dirty="0">
                <a:solidFill>
                  <a:schemeClr val="tx1"/>
                </a:solidFill>
                <a:latin typeface="Times New Roman" panose="02020603050405020304" pitchFamily="18" charset="0"/>
                <a:cs typeface="Times New Roman" panose="02020603050405020304" pitchFamily="18" charset="0"/>
              </a:rPr>
              <a:t>Types of projects &amp; responsibilities</a:t>
            </a:r>
            <a:endParaRPr lang="en-IE" sz="2200" dirty="0">
              <a:solidFill>
                <a:schemeClr val="tx1"/>
              </a:solidFill>
              <a:latin typeface="Times New Roman" panose="02020603050405020304" pitchFamily="18" charset="0"/>
              <a:cs typeface="Times New Roman" panose="02020603050405020304" pitchFamily="18" charset="0"/>
            </a:endParaRPr>
          </a:p>
          <a:p>
            <a:r>
              <a:rPr lang="en-IE" sz="2200" dirty="0">
                <a:solidFill>
                  <a:schemeClr val="tx1"/>
                </a:solidFill>
                <a:latin typeface="Times New Roman" panose="02020603050405020304" pitchFamily="18" charset="0"/>
                <a:cs typeface="Times New Roman" panose="02020603050405020304" pitchFamily="18" charset="0"/>
              </a:rPr>
              <a:t>Reporting structure</a:t>
            </a:r>
            <a:endParaRPr lang="en-IE" sz="2200" dirty="0">
              <a:solidFill>
                <a:schemeClr val="tx1"/>
              </a:solidFill>
              <a:latin typeface="Times New Roman" panose="02020603050405020304" pitchFamily="18" charset="0"/>
              <a:cs typeface="Times New Roman" panose="02020603050405020304" pitchFamily="18" charset="0"/>
            </a:endParaRPr>
          </a:p>
          <a:p>
            <a:r>
              <a:rPr lang="en-IE" sz="2200" dirty="0">
                <a:solidFill>
                  <a:schemeClr val="tx1"/>
                </a:solidFill>
                <a:latin typeface="Times New Roman" panose="02020603050405020304" pitchFamily="18" charset="0"/>
                <a:cs typeface="Times New Roman" panose="02020603050405020304" pitchFamily="18" charset="0"/>
              </a:rPr>
              <a:t>Performance appraisal</a:t>
            </a:r>
            <a:endParaRPr lang="en-IE" sz="2200" dirty="0">
              <a:solidFill>
                <a:schemeClr val="tx1"/>
              </a:solidFill>
              <a:latin typeface="Times New Roman" panose="02020603050405020304" pitchFamily="18" charset="0"/>
              <a:cs typeface="Times New Roman" panose="02020603050405020304" pitchFamily="18" charset="0"/>
            </a:endParaRPr>
          </a:p>
          <a:p>
            <a:r>
              <a:rPr lang="en-IE" sz="2200" dirty="0">
                <a:solidFill>
                  <a:schemeClr val="tx1"/>
                </a:solidFill>
                <a:latin typeface="Times New Roman" panose="02020603050405020304" pitchFamily="18" charset="0"/>
                <a:cs typeface="Times New Roman" panose="02020603050405020304" pitchFamily="18" charset="0"/>
              </a:rPr>
              <a:t>Profile of staff</a:t>
            </a:r>
            <a:endParaRPr lang="en-IE" sz="2200" dirty="0">
              <a:solidFill>
                <a:schemeClr val="tx1"/>
              </a:solidFill>
              <a:latin typeface="Times New Roman" panose="02020603050405020304" pitchFamily="18" charset="0"/>
              <a:cs typeface="Times New Roman" panose="02020603050405020304" pitchFamily="18" charset="0"/>
            </a:endParaRPr>
          </a:p>
          <a:p>
            <a:r>
              <a:rPr lang="en-IE" sz="2200" dirty="0">
                <a:solidFill>
                  <a:schemeClr val="tx1"/>
                </a:solidFill>
                <a:latin typeface="Times New Roman" panose="02020603050405020304" pitchFamily="18" charset="0"/>
                <a:cs typeface="Times New Roman" panose="02020603050405020304" pitchFamily="18" charset="0"/>
              </a:rPr>
              <a:t>Questions about topics raised in interview</a:t>
            </a:r>
            <a:endParaRPr lang="en-IE" sz="2200" dirty="0">
              <a:solidFill>
                <a:schemeClr val="tx1"/>
              </a:solidFill>
              <a:latin typeface="Times New Roman" panose="02020603050405020304" pitchFamily="18" charset="0"/>
              <a:cs typeface="Times New Roman" panose="02020603050405020304" pitchFamily="18" charset="0"/>
            </a:endParaRPr>
          </a:p>
          <a:p>
            <a:r>
              <a:rPr lang="en-IE" sz="2200" dirty="0">
                <a:solidFill>
                  <a:schemeClr val="tx1"/>
                </a:solidFill>
                <a:latin typeface="Times New Roman" panose="02020603050405020304" pitchFamily="18" charset="0"/>
                <a:cs typeface="Times New Roman" panose="02020603050405020304" pitchFamily="18" charset="0"/>
              </a:rPr>
              <a:t>What happens next?</a:t>
            </a:r>
            <a:endParaRPr lang="en-IE" sz="2200" dirty="0">
              <a:solidFill>
                <a:schemeClr val="tx1"/>
              </a:solidFill>
              <a:latin typeface="Times New Roman" panose="02020603050405020304" pitchFamily="18" charset="0"/>
              <a:cs typeface="Times New Roman" panose="02020603050405020304" pitchFamily="18" charset="0"/>
            </a:endParaRPr>
          </a:p>
          <a:p>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09093"/>
            <a:ext cx="8596668" cy="1017431"/>
          </a:xfrm>
        </p:spPr>
        <p:txBody>
          <a:bodyPr/>
          <a:lstStyle/>
          <a:p>
            <a:r>
              <a:rPr lang="en-GB" b="1" dirty="0">
                <a:solidFill>
                  <a:schemeClr val="tx1"/>
                </a:solidFill>
                <a:latin typeface="Times New Roman" panose="02020603050405020304" pitchFamily="18" charset="0"/>
                <a:cs typeface="Times New Roman" panose="02020603050405020304" pitchFamily="18" charset="0"/>
              </a:rPr>
              <a:t>What creates a bad impression</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803043"/>
            <a:ext cx="8596668" cy="4238320"/>
          </a:xfrm>
        </p:spPr>
        <p:txBody>
          <a:bodyPr>
            <a:normAutofit/>
          </a:bodyPr>
          <a:lstStyle/>
          <a:p>
            <a:r>
              <a:rPr lang="en-GB" sz="2200" dirty="0">
                <a:solidFill>
                  <a:schemeClr val="tx1"/>
                </a:solidFill>
                <a:latin typeface="Times New Roman" panose="02020603050405020304" pitchFamily="18" charset="0"/>
                <a:cs typeface="Times New Roman" panose="02020603050405020304" pitchFamily="18" charset="0"/>
              </a:rPr>
              <a:t>Poor personal appearance</a:t>
            </a:r>
            <a:endParaRPr lang="en-GB" sz="2200" dirty="0">
              <a:solidFill>
                <a:schemeClr val="tx1"/>
              </a:solidFill>
              <a:latin typeface="Times New Roman" panose="02020603050405020304" pitchFamily="18" charset="0"/>
              <a:cs typeface="Times New Roman" panose="02020603050405020304" pitchFamily="18" charset="0"/>
            </a:endParaRPr>
          </a:p>
          <a:p>
            <a:r>
              <a:rPr lang="en-GB" sz="2200" dirty="0">
                <a:solidFill>
                  <a:schemeClr val="tx1"/>
                </a:solidFill>
                <a:latin typeface="Times New Roman" panose="02020603050405020304" pitchFamily="18" charset="0"/>
                <a:cs typeface="Times New Roman" panose="02020603050405020304" pitchFamily="18" charset="0"/>
              </a:rPr>
              <a:t>Negative attitude – evasive, using excuses</a:t>
            </a:r>
            <a:endParaRPr lang="en-GB" sz="2200" dirty="0">
              <a:solidFill>
                <a:schemeClr val="tx1"/>
              </a:solidFill>
              <a:latin typeface="Times New Roman" panose="02020603050405020304" pitchFamily="18" charset="0"/>
              <a:cs typeface="Times New Roman" panose="02020603050405020304" pitchFamily="18" charset="0"/>
            </a:endParaRPr>
          </a:p>
          <a:p>
            <a:r>
              <a:rPr lang="en-GB" sz="2200" dirty="0">
                <a:solidFill>
                  <a:schemeClr val="tx1"/>
                </a:solidFill>
                <a:latin typeface="Times New Roman" panose="02020603050405020304" pitchFamily="18" charset="0"/>
                <a:cs typeface="Times New Roman" panose="02020603050405020304" pitchFamily="18" charset="0"/>
              </a:rPr>
              <a:t>Lack of interest and enthusiasm</a:t>
            </a:r>
            <a:endParaRPr lang="en-GB" sz="2200" dirty="0">
              <a:solidFill>
                <a:schemeClr val="tx1"/>
              </a:solidFill>
              <a:latin typeface="Times New Roman" panose="02020603050405020304" pitchFamily="18" charset="0"/>
              <a:cs typeface="Times New Roman" panose="02020603050405020304" pitchFamily="18" charset="0"/>
            </a:endParaRPr>
          </a:p>
          <a:p>
            <a:r>
              <a:rPr lang="en-GB" sz="2200" dirty="0">
                <a:solidFill>
                  <a:schemeClr val="tx1"/>
                </a:solidFill>
                <a:latin typeface="Times New Roman" panose="02020603050405020304" pitchFamily="18" charset="0"/>
                <a:cs typeface="Times New Roman" panose="02020603050405020304" pitchFamily="18" charset="0"/>
              </a:rPr>
              <a:t>Lack of preparation</a:t>
            </a:r>
            <a:endParaRPr lang="en-GB" sz="2200" dirty="0">
              <a:solidFill>
                <a:schemeClr val="tx1"/>
              </a:solidFill>
              <a:latin typeface="Times New Roman" panose="02020603050405020304" pitchFamily="18" charset="0"/>
              <a:cs typeface="Times New Roman" panose="02020603050405020304" pitchFamily="18" charset="0"/>
            </a:endParaRPr>
          </a:p>
          <a:p>
            <a:r>
              <a:rPr lang="en-GB" sz="2200" dirty="0">
                <a:solidFill>
                  <a:schemeClr val="tx1"/>
                </a:solidFill>
                <a:latin typeface="Times New Roman" panose="02020603050405020304" pitchFamily="18" charset="0"/>
                <a:cs typeface="Times New Roman" panose="02020603050405020304" pitchFamily="18" charset="0"/>
              </a:rPr>
              <a:t>Poor knowledge of role</a:t>
            </a:r>
            <a:endParaRPr lang="en-GB" sz="2200" dirty="0">
              <a:solidFill>
                <a:schemeClr val="tx1"/>
              </a:solidFill>
              <a:latin typeface="Times New Roman" panose="02020603050405020304" pitchFamily="18" charset="0"/>
              <a:cs typeface="Times New Roman" panose="02020603050405020304" pitchFamily="18" charset="0"/>
            </a:endParaRPr>
          </a:p>
          <a:p>
            <a:r>
              <a:rPr lang="en-GB" sz="2200" dirty="0">
                <a:solidFill>
                  <a:schemeClr val="tx1"/>
                </a:solidFill>
                <a:latin typeface="Times New Roman" panose="02020603050405020304" pitchFamily="18" charset="0"/>
                <a:cs typeface="Times New Roman" panose="02020603050405020304" pitchFamily="18" charset="0"/>
              </a:rPr>
              <a:t>Failure to give concrete examples of skills</a:t>
            </a:r>
            <a:endParaRPr lang="en-GB" sz="2200" dirty="0">
              <a:solidFill>
                <a:schemeClr val="tx1"/>
              </a:solidFill>
              <a:latin typeface="Times New Roman" panose="02020603050405020304" pitchFamily="18" charset="0"/>
              <a:cs typeface="Times New Roman" panose="02020603050405020304" pitchFamily="18" charset="0"/>
            </a:endParaRPr>
          </a:p>
          <a:p>
            <a:r>
              <a:rPr lang="en-GB" sz="2200" dirty="0">
                <a:solidFill>
                  <a:schemeClr val="tx1"/>
                </a:solidFill>
                <a:latin typeface="Times New Roman" panose="02020603050405020304" pitchFamily="18" charset="0"/>
                <a:cs typeface="Times New Roman" panose="02020603050405020304" pitchFamily="18" charset="0"/>
              </a:rPr>
              <a:t>Over emphasis on money/rewards</a:t>
            </a:r>
            <a:endParaRPr lang="en-GB" sz="2200" dirty="0">
              <a:solidFill>
                <a:schemeClr val="tx1"/>
              </a:solidFill>
              <a:latin typeface="Times New Roman" panose="02020603050405020304" pitchFamily="18" charset="0"/>
              <a:cs typeface="Times New Roman" panose="02020603050405020304" pitchFamily="18" charset="0"/>
            </a:endParaRPr>
          </a:p>
          <a:p>
            <a:r>
              <a:rPr lang="en-GB" sz="2200" dirty="0">
                <a:solidFill>
                  <a:schemeClr val="tx1"/>
                </a:solidFill>
                <a:latin typeface="Times New Roman" panose="02020603050405020304" pitchFamily="18" charset="0"/>
                <a:cs typeface="Times New Roman" panose="02020603050405020304" pitchFamily="18" charset="0"/>
              </a:rPr>
              <a:t>Lack of career plan</a:t>
            </a:r>
            <a:endParaRPr lang="en-GB" sz="2200" dirty="0">
              <a:solidFill>
                <a:schemeClr val="tx1"/>
              </a:solidFill>
              <a:latin typeface="Times New Roman" panose="02020603050405020304" pitchFamily="18" charset="0"/>
              <a:cs typeface="Times New Roman" panose="02020603050405020304" pitchFamily="18" charset="0"/>
            </a:endParaRPr>
          </a:p>
          <a:p>
            <a:endParaRPr lang="en-US" sz="2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8942"/>
            <a:ext cx="8596668" cy="772732"/>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1. Interviewing Skills for Managers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991675"/>
            <a:ext cx="8596668" cy="5653824"/>
          </a:xfrm>
        </p:spPr>
        <p:txBody>
          <a:bodyPr>
            <a:normAutofit/>
          </a:bodyPr>
          <a:lstStyle/>
          <a:p>
            <a:pPr marL="0" indent="0">
              <a:buNone/>
            </a:pPr>
            <a:r>
              <a:rPr lang="en-US" sz="2400" u="sng" dirty="0" smtClean="0">
                <a:solidFill>
                  <a:schemeClr val="tx1"/>
                </a:solidFill>
                <a:latin typeface="Times New Roman" panose="02020603050405020304" pitchFamily="18" charset="0"/>
                <a:cs typeface="Times New Roman" panose="02020603050405020304" pitchFamily="18" charset="0"/>
              </a:rPr>
              <a:t>Outline</a:t>
            </a:r>
            <a:endParaRPr lang="en-US" sz="2400" u="sng" dirty="0" smtClean="0">
              <a:solidFill>
                <a:schemeClr val="tx1"/>
              </a:solidFill>
              <a:latin typeface="Times New Roman" panose="02020603050405020304" pitchFamily="18" charset="0"/>
              <a:cs typeface="Times New Roman" panose="02020603050405020304" pitchFamily="18" charset="0"/>
            </a:endParaRPr>
          </a:p>
          <a:p>
            <a:pPr>
              <a:buAutoNum type="arabicPeriod"/>
            </a:pPr>
            <a:r>
              <a:rPr lang="en-US" sz="2400" dirty="0" smtClean="0">
                <a:solidFill>
                  <a:schemeClr val="tx1"/>
                </a:solidFill>
                <a:latin typeface="Times New Roman" panose="02020603050405020304" pitchFamily="18" charset="0"/>
                <a:cs typeface="Times New Roman" panose="02020603050405020304" pitchFamily="18" charset="0"/>
              </a:rPr>
              <a:t>Introduction</a:t>
            </a:r>
            <a:endParaRPr lang="en-US" sz="2400" dirty="0" smtClean="0">
              <a:solidFill>
                <a:schemeClr val="tx1"/>
              </a:solidFill>
              <a:latin typeface="Times New Roman" panose="02020603050405020304" pitchFamily="18" charset="0"/>
              <a:cs typeface="Times New Roman" panose="02020603050405020304" pitchFamily="18" charset="0"/>
            </a:endParaRPr>
          </a:p>
          <a:p>
            <a:pPr>
              <a:buAutoNum type="arabicPeriod"/>
            </a:pPr>
            <a:r>
              <a:rPr lang="en-US" sz="2400" dirty="0" smtClean="0">
                <a:solidFill>
                  <a:schemeClr val="tx1"/>
                </a:solidFill>
                <a:latin typeface="Times New Roman" panose="02020603050405020304" pitchFamily="18" charset="0"/>
                <a:cs typeface="Times New Roman" panose="02020603050405020304" pitchFamily="18" charset="0"/>
              </a:rPr>
              <a:t>Preparing for the Interview</a:t>
            </a:r>
            <a:endParaRPr lang="en-US" sz="2400" dirty="0" smtClean="0">
              <a:solidFill>
                <a:schemeClr val="tx1"/>
              </a:solidFill>
              <a:latin typeface="Times New Roman" panose="02020603050405020304" pitchFamily="18" charset="0"/>
              <a:cs typeface="Times New Roman" panose="02020603050405020304" pitchFamily="18" charset="0"/>
            </a:endParaRPr>
          </a:p>
          <a:p>
            <a:pPr>
              <a:buAutoNum type="arabicPeriod"/>
            </a:pPr>
            <a:r>
              <a:rPr lang="en-US" sz="2400" dirty="0" smtClean="0">
                <a:solidFill>
                  <a:schemeClr val="tx1"/>
                </a:solidFill>
                <a:latin typeface="Times New Roman" panose="02020603050405020304" pitchFamily="18" charset="0"/>
                <a:cs typeface="Times New Roman" panose="02020603050405020304" pitchFamily="18" charset="0"/>
              </a:rPr>
              <a:t>The Interview</a:t>
            </a:r>
            <a:endParaRPr lang="en-US" sz="2400" dirty="0" smtClean="0">
              <a:solidFill>
                <a:schemeClr val="tx1"/>
              </a:solidFill>
              <a:latin typeface="Times New Roman" panose="02020603050405020304" pitchFamily="18" charset="0"/>
              <a:cs typeface="Times New Roman" panose="02020603050405020304" pitchFamily="18" charset="0"/>
            </a:endParaRPr>
          </a:p>
          <a:p>
            <a:pPr>
              <a:buAutoNum type="arabicPeriod"/>
            </a:pPr>
            <a:r>
              <a:rPr lang="en-US" sz="2400" dirty="0" smtClean="0">
                <a:solidFill>
                  <a:schemeClr val="tx1"/>
                </a:solidFill>
                <a:latin typeface="Times New Roman" panose="02020603050405020304" pitchFamily="18" charset="0"/>
                <a:cs typeface="Times New Roman" panose="02020603050405020304" pitchFamily="18" charset="0"/>
              </a:rPr>
              <a:t>Communicating effectively </a:t>
            </a:r>
            <a:endParaRPr lang="en-US" sz="2400" dirty="0" smtClean="0">
              <a:solidFill>
                <a:schemeClr val="tx1"/>
              </a:solidFill>
              <a:latin typeface="Times New Roman" panose="02020603050405020304" pitchFamily="18" charset="0"/>
              <a:cs typeface="Times New Roman" panose="02020603050405020304" pitchFamily="18" charset="0"/>
            </a:endParaRPr>
          </a:p>
          <a:p>
            <a:pPr>
              <a:buAutoNum type="arabicPeriod"/>
            </a:pPr>
            <a:r>
              <a:rPr lang="en-US" sz="2400" dirty="0" smtClean="0">
                <a:solidFill>
                  <a:schemeClr val="tx1"/>
                </a:solidFill>
                <a:latin typeface="Times New Roman" panose="02020603050405020304" pitchFamily="18" charset="0"/>
                <a:cs typeface="Times New Roman" panose="02020603050405020304" pitchFamily="18" charset="0"/>
              </a:rPr>
              <a:t>After the interview</a:t>
            </a:r>
            <a:endParaRPr lang="en-US"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 y="295910"/>
            <a:ext cx="11946255" cy="1320800"/>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ESTABLISHING THE FIRST GREAT IMPRESSION</a:t>
            </a:r>
            <a:endPar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44475" y="2160905"/>
            <a:ext cx="10509885" cy="3880485"/>
          </a:xfrm>
        </p:spPr>
        <p:txBody>
          <a:bodyPr>
            <a:normAutofit/>
          </a:bodyPr>
          <a:lstStyle/>
          <a:p>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To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make a great first impression,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use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your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EMPATHY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skills. </a:t>
            </a:r>
            <a:endPar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But what is empathetic and what does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it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mean to have empathy skills? </a:t>
            </a:r>
            <a:endPar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The best answer comes from Dr. Helen </a:t>
            </a:r>
            <a:r>
              <a:rPr lang="en-US" sz="3200" dirty="0" err="1">
                <a:solidFill>
                  <a:schemeClr val="tx1">
                    <a:lumMod val="95000"/>
                    <a:lumOff val="5000"/>
                  </a:schemeClr>
                </a:solidFill>
                <a:effectLst/>
                <a:latin typeface="Times New Roman" panose="02020603050405020304" pitchFamily="18" charset="0"/>
                <a:cs typeface="Times New Roman" panose="02020603050405020304" pitchFamily="18" charset="0"/>
              </a:rPr>
              <a:t>Riese</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who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teaches empathy at the Harvard Medical School. </a:t>
            </a:r>
            <a:endPar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endPar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295910"/>
            <a:ext cx="8596630" cy="1186180"/>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EMPATHY</a:t>
            </a:r>
            <a:endPar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5435" y="1233170"/>
            <a:ext cx="10096500" cy="4876800"/>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609600"/>
            <a:ext cx="8596630" cy="737870"/>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E-EYE-CONTACT</a:t>
            </a:r>
            <a:endPar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0085" y="1633855"/>
            <a:ext cx="5623560" cy="5062220"/>
          </a:xfrm>
        </p:spPr>
        <p:txBody>
          <a:bodyPr>
            <a:noAutofit/>
          </a:bodyPr>
          <a:lstStyle/>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A</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ll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human beings have the innate desire to be seen.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So it's very important to make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good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eye contact with the people we meet,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especially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the people we meet during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job interview process.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We definitely need to make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good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eye contact when we offer a person a firm handshake.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429591" y="609599"/>
            <a:ext cx="3612997" cy="2057401"/>
          </a:xfrm>
          <a:prstGeom prst="rect">
            <a:avLst/>
          </a:prstGeom>
        </p:spPr>
      </p:pic>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8356" y="3475955"/>
            <a:ext cx="3833421" cy="22149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251460"/>
            <a:ext cx="8596630" cy="932180"/>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M-MUSCLES IN YOUR FACE</a:t>
            </a:r>
            <a:endPar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0085" y="1184275"/>
            <a:ext cx="5815965" cy="5464175"/>
          </a:xfrm>
        </p:spPr>
        <p:txBody>
          <a:bodyPr>
            <a:normAutofit/>
          </a:bodyPr>
          <a:lstStyle/>
          <a:p>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The M stands for the muscles in our face. </a:t>
            </a:r>
            <a:endPar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A person can learn a lot about us by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watching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our facial expressions. </a:t>
            </a:r>
            <a:endPar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During a job interview,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we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need to be upbeat,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interested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and interesting and likable. </a:t>
            </a:r>
            <a:endPar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It begins with our smile. </a:t>
            </a:r>
            <a:endPar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endPar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96050" y="966348"/>
            <a:ext cx="6001423" cy="3669849"/>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0256"/>
          <a:stretch>
            <a:fillRect/>
          </a:stretch>
        </p:blipFill>
        <p:spPr>
          <a:xfrm>
            <a:off x="6496049" y="2669104"/>
            <a:ext cx="3562687" cy="336028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P-POSTURE</a:t>
            </a:r>
            <a:endPar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0085" y="1783715"/>
            <a:ext cx="10249535" cy="2010410"/>
          </a:xfrm>
        </p:spPr>
        <p:txBody>
          <a:bodyPr>
            <a:normAutofit/>
          </a:bodyPr>
          <a:lstStyle/>
          <a:p>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The P stands for posture.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This behavior includes the body posture,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our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hand gestures, eye movement and the use of space.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l="42825" r="1"/>
          <a:stretch>
            <a:fillRect/>
          </a:stretch>
        </p:blipFill>
        <p:spPr>
          <a:xfrm>
            <a:off x="6638146" y="3802879"/>
            <a:ext cx="5447855" cy="3075574"/>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426"/>
          <a:stretch>
            <a:fillRect/>
          </a:stretch>
        </p:blipFill>
        <p:spPr>
          <a:xfrm>
            <a:off x="1142180" y="3794333"/>
            <a:ext cx="5495966" cy="310457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685" y="609600"/>
            <a:ext cx="9000490" cy="1320800"/>
          </a:xfrm>
        </p:spPr>
        <p:txBody>
          <a:bodyPr/>
          <a:lstStyle/>
          <a:p>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A-AFFECT OF A GOOD STORY</a:t>
            </a:r>
            <a:endParaRPr lang="en-US" b="1" dirty="0" smtClean="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3660" y="2063115"/>
            <a:ext cx="7201535" cy="4271645"/>
          </a:xfrm>
        </p:spPr>
        <p:txBody>
          <a:bodyPr>
            <a:noAutofit/>
          </a:bodyPr>
          <a:lstStyle/>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The A stands for the effect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a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good story has on another person.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Stories are a universal language of thoughts.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We all appreciate a good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story, one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where we can share feelings of joy or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hope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or conquering a challenge.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Sharing a good story can give even the most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averse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people a sense of commonality and community.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lgn="just">
              <a:buNone/>
            </a:pP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98244" y="2512762"/>
            <a:ext cx="4719849" cy="2329113"/>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7756" y="28229"/>
            <a:ext cx="4710337" cy="248453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251460"/>
            <a:ext cx="8880475" cy="796290"/>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T-TONE OF VOICE</a:t>
            </a:r>
            <a:endPar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5095" y="1395095"/>
            <a:ext cx="7748270" cy="5150485"/>
          </a:xfrm>
        </p:spPr>
        <p:txBody>
          <a:bodyPr>
            <a:normAutofit/>
          </a:bodyPr>
          <a:lstStyle/>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The T stands for tone of voice.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It's our tone of voice that tells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others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how we feel about our message,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and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it will influence how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they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will feel about our message.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We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need to speak at the right pitch,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at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the right speed for the situation.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When we're in front of a big crowd,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we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need to be proud and loud.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Don't be afraid to speak up.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b="6866"/>
          <a:stretch>
            <a:fillRect/>
          </a:stretch>
        </p:blipFill>
        <p:spPr>
          <a:xfrm>
            <a:off x="8045450" y="251460"/>
            <a:ext cx="4114800" cy="590105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895" y="609600"/>
            <a:ext cx="9098280" cy="1320800"/>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H-HEARING THE OTHER PERSON</a:t>
            </a:r>
            <a:endPar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75895" y="2131695"/>
            <a:ext cx="8479155" cy="4439920"/>
          </a:xfrm>
        </p:spPr>
        <p:txBody>
          <a:bodyPr>
            <a:normAutofit/>
          </a:bodyPr>
          <a:lstStyle/>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The H stands for hearing the other person.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Listening is one of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most important skills we can have in life,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both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at work and at home.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We probably spend more time using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our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listening skills than any other kind of skill.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Like other skills, listening takes practice.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We need to both hear and understand the other person.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63000" y="1054735"/>
            <a:ext cx="3269615" cy="193992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655" y="205740"/>
            <a:ext cx="5381625" cy="827405"/>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Y-YOUR QUESTIONS</a:t>
            </a:r>
            <a:endPar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3190" y="1032510"/>
            <a:ext cx="8676640" cy="5565140"/>
          </a:xfrm>
        </p:spPr>
        <p:txBody>
          <a:bodyPr>
            <a:noAutofit/>
          </a:bodyPr>
          <a:lstStyle/>
          <a:p>
            <a:pPr algn="just"/>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If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we want to make a big first impression,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we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need to ask quick questions too.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But we don't want to ask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too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many questions that can be sometimes annoying.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A</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rrive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at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interview with three questions that we want to ask.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For example, a good question might be,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I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see that your company has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five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core values and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then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you would repeat those values to them.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As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you look at the company's future,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which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core value do you think is most important?</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99195" y="205740"/>
            <a:ext cx="3228340" cy="294449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 y="609600"/>
            <a:ext cx="8431530" cy="1320800"/>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PROMOTE YOURSELF WITHOUT SELLING OUT</a:t>
            </a:r>
            <a:endPar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0321" y="2336873"/>
            <a:ext cx="5549563" cy="3599316"/>
          </a:xfrm>
        </p:spPr>
        <p:txBody>
          <a:bodyPr/>
          <a:lstStyle/>
          <a:p>
            <a:pPr algn="just"/>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Four Components to Promote Yourself</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Know your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intentions</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Promote what you believe in and own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it</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State the Value Proposition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First</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Be Yourself</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444865" y="1170305"/>
            <a:ext cx="3621405" cy="51200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25" y="206062"/>
            <a:ext cx="9684913" cy="708338"/>
          </a:xfrm>
        </p:spPr>
        <p:txBody>
          <a:bodyPr/>
          <a:lstStyle/>
          <a:p>
            <a:r>
              <a:rPr lang="en-US" b="1" dirty="0">
                <a:solidFill>
                  <a:schemeClr val="tx1"/>
                </a:solidFill>
                <a:latin typeface="Times New Roman" panose="02020603050405020304" pitchFamily="18" charset="0"/>
                <a:cs typeface="Times New Roman" panose="02020603050405020304" pitchFamily="18" charset="0"/>
              </a:rPr>
              <a:t>Interviewing Skills for </a:t>
            </a:r>
            <a:r>
              <a:rPr lang="en-US" b="1" dirty="0" smtClean="0">
                <a:solidFill>
                  <a:schemeClr val="tx1"/>
                </a:solidFill>
                <a:latin typeface="Times New Roman" panose="02020603050405020304" pitchFamily="18" charset="0"/>
                <a:cs typeface="Times New Roman" panose="02020603050405020304" pitchFamily="18" charset="0"/>
              </a:rPr>
              <a:t>Managers-Introduction</a:t>
            </a:r>
            <a:endParaRPr lang="en-US" dirty="0"/>
          </a:p>
        </p:txBody>
      </p:sp>
      <p:sp>
        <p:nvSpPr>
          <p:cNvPr id="3" name="Content Placeholder 2"/>
          <p:cNvSpPr>
            <a:spLocks noGrp="1"/>
          </p:cNvSpPr>
          <p:nvPr>
            <p:ph idx="1"/>
          </p:nvPr>
        </p:nvSpPr>
        <p:spPr>
          <a:xfrm>
            <a:off x="167425" y="1107583"/>
            <a:ext cx="9684913" cy="5473521"/>
          </a:xfrm>
        </p:spPr>
        <p:txBody>
          <a:bodyPr/>
          <a:lstStyle/>
          <a:p>
            <a:pPr algn="just"/>
            <a:r>
              <a:rPr lang="en-US" sz="2400" dirty="0">
                <a:solidFill>
                  <a:schemeClr val="tx1"/>
                </a:solidFill>
                <a:latin typeface="Times New Roman" panose="02020603050405020304" pitchFamily="18" charset="0"/>
                <a:cs typeface="Times New Roman" panose="02020603050405020304" pitchFamily="18" charset="0"/>
              </a:rPr>
              <a:t>Job interviews are an essential part of making a sound hiring decision.  </a:t>
            </a:r>
            <a:endParaRPr lang="en-US" sz="2400" dirty="0" smtClean="0">
              <a:solidFill>
                <a:schemeClr val="tx1"/>
              </a:solidFill>
              <a:latin typeface="Times New Roman" panose="02020603050405020304" pitchFamily="18" charset="0"/>
              <a:cs typeface="Times New Roman" panose="02020603050405020304" pitchFamily="18" charset="0"/>
            </a:endParaRPr>
          </a:p>
          <a:p>
            <a:pPr algn="just"/>
            <a:r>
              <a:rPr lang="en-US" sz="2400" dirty="0" smtClean="0">
                <a:solidFill>
                  <a:schemeClr val="tx1"/>
                </a:solidFill>
                <a:latin typeface="Times New Roman" panose="02020603050405020304" pitchFamily="18" charset="0"/>
                <a:cs typeface="Times New Roman" panose="02020603050405020304" pitchFamily="18" charset="0"/>
              </a:rPr>
              <a:t>Why </a:t>
            </a:r>
            <a:r>
              <a:rPr lang="en-US" sz="2400" dirty="0">
                <a:solidFill>
                  <a:schemeClr val="tx1"/>
                </a:solidFill>
                <a:latin typeface="Times New Roman" panose="02020603050405020304" pitchFamily="18" charset="0"/>
                <a:cs typeface="Times New Roman" panose="02020603050405020304" pitchFamily="18" charset="0"/>
              </a:rPr>
              <a:t>is interviewing so important? </a:t>
            </a:r>
            <a:endParaRPr lang="en-US" sz="2400"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400" dirty="0" smtClean="0">
                <a:solidFill>
                  <a:schemeClr val="tx1"/>
                </a:solidFill>
                <a:latin typeface="Times New Roman" panose="02020603050405020304" pitchFamily="18" charset="0"/>
                <a:cs typeface="Times New Roman" panose="02020603050405020304" pitchFamily="18" charset="0"/>
              </a:rPr>
              <a:t>After </a:t>
            </a:r>
            <a:r>
              <a:rPr lang="en-US" sz="2400" dirty="0">
                <a:solidFill>
                  <a:schemeClr val="tx1"/>
                </a:solidFill>
                <a:latin typeface="Times New Roman" panose="02020603050405020304" pitchFamily="18" charset="0"/>
                <a:cs typeface="Times New Roman" panose="02020603050405020304" pitchFamily="18" charset="0"/>
              </a:rPr>
              <a:t>you have narrowed the talent  pool based on your evaluation of the resumes you've received, it’s time </a:t>
            </a:r>
            <a:r>
              <a:rPr lang="en-US" sz="2400" b="1" dirty="0">
                <a:solidFill>
                  <a:schemeClr val="tx1"/>
                </a:solidFill>
                <a:latin typeface="Times New Roman" panose="02020603050405020304" pitchFamily="18" charset="0"/>
                <a:cs typeface="Times New Roman" panose="02020603050405020304" pitchFamily="18" charset="0"/>
              </a:rPr>
              <a:t>to meet the most qualified applicants</a:t>
            </a:r>
            <a:r>
              <a:rPr lang="en-US" sz="2400" dirty="0">
                <a:solidFill>
                  <a:schemeClr val="tx1"/>
                </a:solidFill>
                <a:latin typeface="Times New Roman" panose="02020603050405020304" pitchFamily="18" charset="0"/>
                <a:cs typeface="Times New Roman" panose="02020603050405020304" pitchFamily="18" charset="0"/>
              </a:rPr>
              <a:t>. Job interviews supply </a:t>
            </a:r>
            <a:r>
              <a:rPr lang="en-US" sz="2400" b="1" dirty="0">
                <a:solidFill>
                  <a:schemeClr val="tx1"/>
                </a:solidFill>
                <a:latin typeface="Times New Roman" panose="02020603050405020304" pitchFamily="18" charset="0"/>
                <a:cs typeface="Times New Roman" panose="02020603050405020304" pitchFamily="18" charset="0"/>
              </a:rPr>
              <a:t>firsthand information about a candidate’s career, work experience and skill level.</a:t>
            </a:r>
            <a:r>
              <a:rPr lang="en-US" sz="2400" dirty="0">
                <a:solidFill>
                  <a:schemeClr val="tx1"/>
                </a:solidFill>
                <a:latin typeface="Times New Roman" panose="02020603050405020304" pitchFamily="18" charset="0"/>
                <a:cs typeface="Times New Roman" panose="02020603050405020304" pitchFamily="18" charset="0"/>
              </a:rPr>
              <a:t> They also provide a general sense of overall intelligence, aptitude, enthusiasm and attitude — and how those attributes match up to the requirements of the job</a:t>
            </a:r>
            <a:r>
              <a:rPr lang="en-US" sz="2400" dirty="0" smtClean="0">
                <a:solidFill>
                  <a:schemeClr val="tx1"/>
                </a:solidFill>
                <a:latin typeface="Times New Roman" panose="02020603050405020304" pitchFamily="18" charset="0"/>
                <a:cs typeface="Times New Roman" panose="02020603050405020304" pitchFamily="18" charset="0"/>
              </a:rPr>
              <a:t>.</a:t>
            </a:r>
            <a:endParaRPr lang="en-US" sz="2400" dirty="0" smtClean="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sz="2400" dirty="0">
              <a:solidFill>
                <a:schemeClr val="tx1"/>
              </a:solidFill>
              <a:latin typeface="Times New Roman" panose="02020603050405020304" pitchFamily="18" charset="0"/>
              <a:cs typeface="Times New Roman" panose="02020603050405020304" pitchFamily="18" charset="0"/>
            </a:endParaRPr>
          </a:p>
          <a:p>
            <a:pPr algn="just"/>
            <a:r>
              <a:rPr lang="en-US" sz="2400" dirty="0">
                <a:solidFill>
                  <a:schemeClr val="tx1"/>
                </a:solidFill>
                <a:latin typeface="Times New Roman" panose="02020603050405020304" pitchFamily="18" charset="0"/>
                <a:cs typeface="Times New Roman" panose="02020603050405020304" pitchFamily="18" charset="0"/>
              </a:rPr>
              <a:t>Finally, they </a:t>
            </a:r>
            <a:r>
              <a:rPr lang="en-US" sz="2400" b="1" dirty="0">
                <a:solidFill>
                  <a:schemeClr val="tx1"/>
                </a:solidFill>
                <a:latin typeface="Times New Roman" panose="02020603050405020304" pitchFamily="18" charset="0"/>
                <a:cs typeface="Times New Roman" panose="02020603050405020304" pitchFamily="18" charset="0"/>
              </a:rPr>
              <a:t>offer insight </a:t>
            </a:r>
            <a:r>
              <a:rPr lang="en-US" sz="2400" b="1" dirty="0" smtClean="0">
                <a:solidFill>
                  <a:schemeClr val="tx1"/>
                </a:solidFill>
                <a:latin typeface="Times New Roman" panose="02020603050405020304" pitchFamily="18" charset="0"/>
                <a:cs typeface="Times New Roman" panose="02020603050405020304" pitchFamily="18" charset="0"/>
              </a:rPr>
              <a:t>into </a:t>
            </a:r>
            <a:r>
              <a:rPr lang="en-US" sz="2400" b="1" dirty="0">
                <a:solidFill>
                  <a:schemeClr val="tx1"/>
                </a:solidFill>
                <a:latin typeface="Times New Roman" panose="02020603050405020304" pitchFamily="18" charset="0"/>
                <a:cs typeface="Times New Roman" panose="02020603050405020304" pitchFamily="18" charset="0"/>
              </a:rPr>
              <a:t>the candidate's basic personality traits</a:t>
            </a:r>
            <a:r>
              <a:rPr lang="en-US" sz="2400" dirty="0">
                <a:solidFill>
                  <a:schemeClr val="tx1"/>
                </a:solidFill>
                <a:latin typeface="Times New Roman" panose="02020603050405020304" pitchFamily="18" charset="0"/>
                <a:cs typeface="Times New Roman" panose="02020603050405020304" pitchFamily="18" charset="0"/>
              </a:rPr>
              <a:t>, motivation to tackle the responsibilities of the job, desire to become a part of the company and ability to integrate into the current work team.</a:t>
            </a:r>
            <a:endParaRPr lang="en-US" sz="2400" dirty="0">
              <a:solidFill>
                <a:schemeClr val="tx1"/>
              </a:solidFill>
              <a:latin typeface="Times New Roman" panose="02020603050405020304" pitchFamily="18" charset="0"/>
              <a:cs typeface="Times New Roman" panose="02020603050405020304" pitchFamily="18" charset="0"/>
            </a:endParaRPr>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1. Know </a:t>
            </a:r>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your intentions</a:t>
            </a:r>
            <a:endParaRPr lang="en-US" sz="4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3670" y="2160905"/>
            <a:ext cx="10062845" cy="4403725"/>
          </a:xfrm>
        </p:spPr>
        <p:txBody>
          <a:bodyPr>
            <a:noAutofit/>
          </a:bodyPr>
          <a:lstStyle/>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Knowing yourself, your intentions, what you want and don’t want, and what you will and will not share is as important in shaping how you promote yourself as is what you promote.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You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need to go into any opportunity with the end in mind.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But</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….be cognizant of the difference between self-promotion and shameless self-promotion.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It’s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the difference between promoting “me” and promoting “we”.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85" y="235585"/>
            <a:ext cx="9817735" cy="857885"/>
          </a:xfrm>
        </p:spPr>
        <p:txBody>
          <a:bodyPr>
            <a:noAutofit/>
          </a:bodyPr>
          <a:lstStyle/>
          <a:p>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2. Promote what you believe in and own it </a:t>
            </a:r>
            <a:endParaRPr lang="en-US" sz="4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7950" y="1280160"/>
            <a:ext cx="9818370" cy="5325745"/>
          </a:xfrm>
        </p:spPr>
        <p:txBody>
          <a:bodyPr>
            <a:normAutofit/>
          </a:bodyPr>
          <a:lstStyle/>
          <a:p>
            <a:pPr algn="just"/>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While you certainly are expected to introduce yourself, it’s your ideas and solutions that will reflect well upon you.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Share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examples, show your passion, translate the difference you have made, and most importantly focus on for whom.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When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you let people know what you stand for, what you believe in, and how you can improve conditions associated with your beliefs, you are sharing authenticity.</a:t>
            </a:r>
            <a:endPar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26955" y="235585"/>
            <a:ext cx="1951990" cy="221361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3</a:t>
            </a:r>
            <a:r>
              <a:rPr lang="en-US" b="1" dirty="0">
                <a:solidFill>
                  <a:schemeClr val="tx1">
                    <a:lumMod val="95000"/>
                    <a:lumOff val="5000"/>
                  </a:schemeClr>
                </a:solidFill>
                <a:latin typeface="Times New Roman" panose="02020603050405020304" pitchFamily="18" charset="0"/>
                <a:cs typeface="Times New Roman" panose="02020603050405020304" pitchFamily="18" charset="0"/>
              </a:rPr>
              <a:t>. State the Value Proposition First</a:t>
            </a:r>
            <a:endParaRPr lang="en-US"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3980" y="1379220"/>
            <a:ext cx="8943975" cy="5320665"/>
          </a:xfrm>
        </p:spPr>
        <p:txBody>
          <a:bodyPr>
            <a:noAutofit/>
          </a:bodyPr>
          <a:lstStyle/>
          <a:p>
            <a:pPr algn="just"/>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The value proposition, also called the “what’s in it for me” proposition, is something we all need to consider </a:t>
            </a:r>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when </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self-promoting. </a:t>
            </a:r>
            <a:endPar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Your </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audience, your listener, is listening out of more than simply courtesy. </a:t>
            </a:r>
            <a:endPar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They’re </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listening for solutions to their problems, for benefits to their organization, and/or for truly interesting information that adds value to their knowledge base. </a:t>
            </a:r>
            <a:endPar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They </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are not listening to simply allow you to state fact after fact, accomplishment after accomplishment, or skill after skill. Boring……and also somewhat obnoxious. </a:t>
            </a:r>
            <a:endPar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They </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are listening for the value proposition. So, start with it first. Snag their interest. </a:t>
            </a:r>
            <a:endPar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37955" y="608965"/>
            <a:ext cx="3127375" cy="417639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250190"/>
            <a:ext cx="8994775" cy="1119505"/>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4. Be </a:t>
            </a:r>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Yourself</a:t>
            </a:r>
            <a:endParaRPr lang="en-US" sz="4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78765" y="1369060"/>
            <a:ext cx="7965440" cy="5343525"/>
          </a:xfrm>
        </p:spPr>
        <p:txBody>
          <a:bodyPr>
            <a:noAutofit/>
          </a:bodyPr>
          <a:lstStyle/>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We’ve often heard the saying, “fake it ‘till you make it”.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But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its purpose is to solve a problem temporarily.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It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is not a standard way of being or connecting with people.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When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you are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self-promoting</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 the person you are promoting needs to actually be who you are…not a manifestation of who you’d like to be or believe you should be.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If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you’re not naturally loud and outgoing, don’t try to be. Quiet is just as good.</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44840" y="249555"/>
            <a:ext cx="3879850" cy="279654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The 30 Second Elevator Speech </a:t>
            </a:r>
            <a:endParaRPr lang="en-US" sz="4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10185" y="2191385"/>
            <a:ext cx="10851515" cy="4521200"/>
          </a:xfrm>
        </p:spPr>
        <p:txBody>
          <a:bodyPr>
            <a:noAutofit/>
          </a:bodyPr>
          <a:lstStyle/>
          <a:p>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An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elevator speech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is a clear, brief message or “commercial” about you. It communicates who you are, what you’re looking for and how you can benefit a company or organization.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It’s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typically about 30 seconds, the time it takes people to ride from the top to the bottom of a building in an elevator.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idea behind having an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elevator speech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is that you are prepared to share this information with anyone, at any time, even in a short elevator ride.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61580" y="83185"/>
            <a:ext cx="4630420" cy="210756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Continued.. </a:t>
            </a:r>
            <a:endParaRPr lang="en-US" dirty="0" smtClean="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545" y="2160905"/>
            <a:ext cx="9284970" cy="3880485"/>
          </a:xfrm>
        </p:spPr>
        <p:txBody>
          <a:bodyPr>
            <a:noAutofit/>
          </a:bodyPr>
          <a:lstStyle/>
          <a:p>
            <a:pPr algn="just"/>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It is important to have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your speech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memorized and practiced, as this is really just about you!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No one knows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you better than you do. Your elevator speech needs to sound natural, flow quickly, and leave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person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you just spoke to with a clear understanding of who you are, what you can do, and what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you would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like their assistance with</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390" y="235585"/>
            <a:ext cx="9074785" cy="1186180"/>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AN ELEVATOR </a:t>
            </a:r>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SPEECH OUTLINE</a:t>
            </a:r>
            <a:endParaRPr lang="en-US" sz="4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135" y="931545"/>
            <a:ext cx="5969000" cy="5803265"/>
          </a:xfrm>
        </p:spPr>
        <p:txBody>
          <a:bodyPr>
            <a:noAutofit/>
          </a:bodyPr>
          <a:lstStyle/>
          <a:p>
            <a:pPr marL="0" indent="0">
              <a:buNone/>
            </a:pPr>
            <a:r>
              <a:rPr lang="en-US" sz="2400" b="1" dirty="0" smtClean="0">
                <a:solidFill>
                  <a:schemeClr val="tx1">
                    <a:lumMod val="95000"/>
                    <a:lumOff val="5000"/>
                  </a:schemeClr>
                </a:solidFill>
                <a:effectLst/>
                <a:latin typeface="Times New Roman" panose="02020603050405020304" pitchFamily="18" charset="0"/>
                <a:cs typeface="Times New Roman" panose="02020603050405020304" pitchFamily="18" charset="0"/>
              </a:rPr>
              <a:t>Most Important 10 points:</a:t>
            </a:r>
            <a:endParaRPr lang="en-US" sz="2400" b="1"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buNone/>
            </a:pPr>
            <a:r>
              <a:rPr lang="en-US" sz="2400" b="1" u="sng"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ABOUT YOU</a:t>
            </a:r>
            <a:endParaRPr lang="en-US" sz="2400" b="1" u="sng"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1. Smile to your counterpart, and open with a statement or question that grabs attention: a hook that</a:t>
            </a:r>
            <a:endPar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buNone/>
            </a:pP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prompt your listener to ask questions.</a:t>
            </a:r>
            <a:endPar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buNone/>
            </a:pP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2. Tell who you are: describe you, and if you are currently working, your company.</a:t>
            </a:r>
            <a:endPar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buNone/>
            </a:pP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3. Tell what you do and show enthusiasm.</a:t>
            </a:r>
            <a:endPar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buNone/>
            </a:pPr>
            <a:r>
              <a:rPr lang="en-US" sz="2400" b="1" u="sng"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WHAT DO YOU OFFER</a:t>
            </a:r>
            <a:endParaRPr lang="en-US" sz="2400" b="1" u="sng"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4. Tell what problems have solved or contributions you have made.</a:t>
            </a:r>
            <a:endPar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buNone/>
            </a:pP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5. Offer a vivid example</a:t>
            </a:r>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a:t>
            </a:r>
            <a:endPar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
        <p:nvSpPr>
          <p:cNvPr id="4" name="Content Placeholder 2"/>
          <p:cNvSpPr txBox="1"/>
          <p:nvPr/>
        </p:nvSpPr>
        <p:spPr>
          <a:xfrm>
            <a:off x="6033135" y="930910"/>
            <a:ext cx="6010275" cy="5803900"/>
          </a:xfrm>
          <a:prstGeom prst="rect">
            <a:avLst/>
          </a:prstGeom>
        </p:spPr>
        <p:txBody>
          <a:bodyPr vert="horz" lIns="91440" tIns="45720" rIns="91440" bIns="45720" rtlCol="0">
            <a:normAutofit fontScale="90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smtClean="0">
                <a:solidFill>
                  <a:schemeClr val="tx1">
                    <a:lumMod val="95000"/>
                    <a:lumOff val="5000"/>
                  </a:schemeClr>
                </a:solidFill>
                <a:effectLst/>
                <a:latin typeface="Times New Roman" panose="02020603050405020304" pitchFamily="18" charset="0"/>
                <a:cs typeface="Times New Roman" panose="02020603050405020304" pitchFamily="18" charset="0"/>
              </a:rPr>
              <a:t>6. Tell why you are interested in your listener.</a:t>
            </a:r>
            <a:endParaRPr lang="en-US"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b="1" u="sng" dirty="0" smtClean="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WHAT ARE THE BENEFITS</a:t>
            </a:r>
            <a:endParaRPr lang="en-US" b="1" u="sng" dirty="0" smtClean="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dirty="0" smtClean="0">
                <a:solidFill>
                  <a:schemeClr val="tx1">
                    <a:lumMod val="95000"/>
                    <a:lumOff val="5000"/>
                  </a:schemeClr>
                </a:solidFill>
                <a:effectLst/>
                <a:latin typeface="Times New Roman" panose="02020603050405020304" pitchFamily="18" charset="0"/>
                <a:cs typeface="Times New Roman" panose="02020603050405020304" pitchFamily="18" charset="0"/>
              </a:rPr>
              <a:t>7. Tell what very special service, product or solutions you can offer him or her.</a:t>
            </a:r>
            <a:endParaRPr lang="en-US"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dirty="0" smtClean="0">
                <a:solidFill>
                  <a:schemeClr val="tx1">
                    <a:lumMod val="95000"/>
                    <a:lumOff val="5000"/>
                  </a:schemeClr>
                </a:solidFill>
                <a:effectLst/>
                <a:latin typeface="Times New Roman" panose="02020603050405020304" pitchFamily="18" charset="0"/>
                <a:cs typeface="Times New Roman" panose="02020603050405020304" pitchFamily="18" charset="0"/>
              </a:rPr>
              <a:t>8. What are the advantages of working with you? How or in what ways do you differ from others?</a:t>
            </a:r>
            <a:endParaRPr lang="en-US"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b="1" u="sng" dirty="0" smtClean="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HOW DO YOU DO IT</a:t>
            </a:r>
            <a:endParaRPr lang="en-US" b="1" u="sng" dirty="0" smtClean="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dirty="0" smtClean="0">
                <a:solidFill>
                  <a:schemeClr val="tx1">
                    <a:lumMod val="95000"/>
                    <a:lumOff val="5000"/>
                  </a:schemeClr>
                </a:solidFill>
                <a:effectLst/>
                <a:latin typeface="Times New Roman" panose="02020603050405020304" pitchFamily="18" charset="0"/>
                <a:cs typeface="Times New Roman" panose="02020603050405020304" pitchFamily="18" charset="0"/>
              </a:rPr>
              <a:t>9. Give a concrete example or tell a short story, show your uniqueness and provide illustrations on how</a:t>
            </a:r>
            <a:endParaRPr lang="en-US"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dirty="0" smtClean="0">
                <a:solidFill>
                  <a:schemeClr val="tx1">
                    <a:lumMod val="95000"/>
                    <a:lumOff val="5000"/>
                  </a:schemeClr>
                </a:solidFill>
                <a:effectLst/>
                <a:latin typeface="Times New Roman" panose="02020603050405020304" pitchFamily="18" charset="0"/>
                <a:cs typeface="Times New Roman" panose="02020603050405020304" pitchFamily="18" charset="0"/>
              </a:rPr>
              <a:t>you work.</a:t>
            </a:r>
            <a:endParaRPr lang="en-US"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b="1" u="sng" dirty="0" smtClean="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CALL FOR ACTION</a:t>
            </a:r>
            <a:endParaRPr lang="en-US" b="1" u="sng" dirty="0" smtClean="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dirty="0" smtClean="0">
                <a:solidFill>
                  <a:schemeClr val="tx1">
                    <a:lumMod val="95000"/>
                    <a:lumOff val="5000"/>
                  </a:schemeClr>
                </a:solidFill>
                <a:effectLst/>
                <a:latin typeface="Times New Roman" panose="02020603050405020304" pitchFamily="18" charset="0"/>
                <a:cs typeface="Times New Roman" panose="02020603050405020304" pitchFamily="18" charset="0"/>
              </a:rPr>
              <a:t>10. What is the most wanted response after your elevator speech? Do you want a business card, a</a:t>
            </a:r>
            <a:endParaRPr lang="en-US"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dirty="0" smtClean="0">
                <a:solidFill>
                  <a:schemeClr val="tx1">
                    <a:lumMod val="95000"/>
                    <a:lumOff val="5000"/>
                  </a:schemeClr>
                </a:solidFill>
                <a:effectLst/>
                <a:latin typeface="Times New Roman" panose="02020603050405020304" pitchFamily="18" charset="0"/>
                <a:cs typeface="Times New Roman" panose="02020603050405020304" pitchFamily="18" charset="0"/>
              </a:rPr>
              <a:t>referral or an appointment for a presentation after your elevator speech?</a:t>
            </a:r>
            <a:endParaRPr lang="en-US"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609600"/>
            <a:ext cx="10690860" cy="1320800"/>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WORD LIMIT OF ELEVATOR SPEECH</a:t>
            </a:r>
            <a:endPar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sz="3200" b="1"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elevator speech </a:t>
            </a:r>
            <a:r>
              <a:rPr lang="en-US" sz="3200" b="1" dirty="0">
                <a:solidFill>
                  <a:schemeClr val="tx1">
                    <a:lumMod val="95000"/>
                    <a:lumOff val="5000"/>
                  </a:schemeClr>
                </a:solidFill>
                <a:effectLst/>
                <a:latin typeface="Times New Roman" panose="02020603050405020304" pitchFamily="18" charset="0"/>
                <a:cs typeface="Times New Roman" panose="02020603050405020304" pitchFamily="18" charset="0"/>
              </a:rPr>
              <a:t>is:</a:t>
            </a:r>
            <a:endParaRPr lang="en-US" sz="3200" b="1"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absolutely not longer than 25 to 30 seconds</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or - in words - approximately 80 to 90 words</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or - in sentences- 8 to 10 sentences</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Tips</a:t>
            </a:r>
            <a:endPar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545" y="2160905"/>
            <a:ext cx="9583420" cy="3880485"/>
          </a:xfrm>
        </p:spPr>
        <p:txBody>
          <a:bodyPr/>
          <a:lstStyle/>
          <a:p>
            <a:pPr algn="just"/>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Rehearse your 30 second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elevator speech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with a friend or in front of a mirror.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important thing is to practice it OUT LOUD.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You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want it to sound natural.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Get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comfortable with what you have to say so you can breeze through it when the time comes.</a:t>
            </a:r>
            <a:endPar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 y="205740"/>
            <a:ext cx="11751310" cy="1245870"/>
          </a:xfrm>
        </p:spPr>
        <p:txBody>
          <a:bodyPr/>
          <a:lstStyle/>
          <a:p>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Examples of Elevator Speech-University Students</a:t>
            </a:r>
            <a:endParaRPr lang="en-US" b="1" dirty="0" smtClean="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87325" y="958215"/>
            <a:ext cx="11750675" cy="5801360"/>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303" y="141669"/>
            <a:ext cx="9865217" cy="746974"/>
          </a:xfrm>
        </p:spPr>
        <p:txBody>
          <a:bodyPr/>
          <a:lstStyle/>
          <a:p>
            <a:r>
              <a:rPr lang="en-US" b="1" dirty="0">
                <a:solidFill>
                  <a:schemeClr val="tx1"/>
                </a:solidFill>
                <a:latin typeface="Times New Roman" panose="02020603050405020304" pitchFamily="18" charset="0"/>
                <a:cs typeface="Times New Roman" panose="02020603050405020304" pitchFamily="18" charset="0"/>
              </a:rPr>
              <a:t>Interviewing Skills for Managers-Introduction</a:t>
            </a:r>
            <a:endParaRPr lang="en-US" dirty="0"/>
          </a:p>
        </p:txBody>
      </p:sp>
      <p:sp>
        <p:nvSpPr>
          <p:cNvPr id="3" name="Content Placeholder 2"/>
          <p:cNvSpPr>
            <a:spLocks noGrp="1"/>
          </p:cNvSpPr>
          <p:nvPr>
            <p:ph idx="1"/>
          </p:nvPr>
        </p:nvSpPr>
        <p:spPr>
          <a:xfrm>
            <a:off x="309093" y="1184857"/>
            <a:ext cx="9453093" cy="5409126"/>
          </a:xfrm>
        </p:spPr>
        <p:txBody>
          <a:bodyPr>
            <a:normAutofit fontScale="92500" lnSpcReduction="20000"/>
          </a:bodyPr>
          <a:lstStyle/>
          <a:p>
            <a:r>
              <a:rPr lang="en-US" sz="2000" dirty="0" err="1" smtClean="0">
                <a:solidFill>
                  <a:schemeClr val="tx1"/>
                </a:solidFill>
                <a:latin typeface="Times New Roman" panose="02020603050405020304" pitchFamily="18" charset="0"/>
                <a:cs typeface="Times New Roman" panose="02020603050405020304" pitchFamily="18" charset="0"/>
              </a:rPr>
              <a:t>i</a:t>
            </a:r>
            <a:r>
              <a:rPr lang="en-US" sz="2000"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chemeClr val="tx1"/>
                </a:solidFill>
                <a:latin typeface="Times New Roman" panose="02020603050405020304" pitchFamily="18" charset="0"/>
                <a:cs typeface="Times New Roman" panose="02020603050405020304" pitchFamily="18" charset="0"/>
              </a:rPr>
              <a:t>Prepare yourself for the Role: </a:t>
            </a:r>
            <a:endParaRPr lang="en-US" sz="2000" b="1" dirty="0" smtClean="0">
              <a:solidFill>
                <a:schemeClr val="tx1"/>
              </a:solidFill>
              <a:latin typeface="Times New Roman" panose="02020603050405020304" pitchFamily="18" charset="0"/>
              <a:cs typeface="Times New Roman" panose="02020603050405020304" pitchFamily="18" charset="0"/>
            </a:endParaRPr>
          </a:p>
          <a:p>
            <a:pPr marL="0" indent="0">
              <a:buNone/>
            </a:pPr>
            <a:r>
              <a:rPr lang="en-US" sz="2000" b="1" i="1" dirty="0" smtClean="0">
                <a:solidFill>
                  <a:schemeClr val="tx1"/>
                </a:solidFill>
                <a:latin typeface="Times New Roman" panose="02020603050405020304" pitchFamily="18" charset="0"/>
                <a:cs typeface="Times New Roman" panose="02020603050405020304" pitchFamily="18" charset="0"/>
              </a:rPr>
              <a:t>Know what you are looking for in a candidate </a:t>
            </a:r>
            <a:endParaRPr lang="en-US" sz="2000" b="1" i="1" dirty="0" smtClean="0">
              <a:solidFill>
                <a:schemeClr val="tx1"/>
              </a:solidFill>
              <a:latin typeface="Times New Roman" panose="02020603050405020304" pitchFamily="18" charset="0"/>
              <a:cs typeface="Times New Roman" panose="02020603050405020304" pitchFamily="18" charset="0"/>
            </a:endParaRPr>
          </a:p>
          <a:p>
            <a:pPr marL="0" indent="0">
              <a:buNone/>
            </a:pPr>
            <a:r>
              <a:rPr lang="en-US" sz="2000" dirty="0">
                <a:solidFill>
                  <a:schemeClr val="tx1"/>
                </a:solidFill>
                <a:latin typeface="Times New Roman" panose="02020603050405020304" pitchFamily="18" charset="0"/>
                <a:cs typeface="Times New Roman" panose="02020603050405020304" pitchFamily="18" charset="0"/>
              </a:rPr>
              <a:t>Make sure that you have a detailed job description and person specification that sets out what you really want from the person. </a:t>
            </a:r>
            <a:endParaRPr lang="en-US" sz="2000" dirty="0" smtClean="0">
              <a:solidFill>
                <a:schemeClr val="tx1"/>
              </a:solidFill>
              <a:latin typeface="Times New Roman" panose="02020603050405020304" pitchFamily="18" charset="0"/>
              <a:cs typeface="Times New Roman" panose="02020603050405020304" pitchFamily="18" charset="0"/>
            </a:endParaRPr>
          </a:p>
          <a:p>
            <a:pPr marL="0" indent="0">
              <a:buNone/>
            </a:pPr>
            <a:r>
              <a:rPr lang="en-US" sz="2000" b="1" i="1" dirty="0" smtClean="0">
                <a:solidFill>
                  <a:schemeClr val="tx1"/>
                </a:solidFill>
                <a:latin typeface="Times New Roman" panose="02020603050405020304" pitchFamily="18" charset="0"/>
                <a:cs typeface="Times New Roman" panose="02020603050405020304" pitchFamily="18" charset="0"/>
              </a:rPr>
              <a:t>Learn about the organization’s vision</a:t>
            </a:r>
            <a:endParaRPr lang="en-US" sz="2000" b="1" i="1"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000" dirty="0">
                <a:solidFill>
                  <a:schemeClr val="tx1"/>
                </a:solidFill>
                <a:latin typeface="Times New Roman" panose="02020603050405020304" pitchFamily="18" charset="0"/>
                <a:cs typeface="Times New Roman" panose="02020603050405020304" pitchFamily="18" charset="0"/>
              </a:rPr>
              <a:t>T</a:t>
            </a:r>
            <a:r>
              <a:rPr lang="en-US" sz="2000" dirty="0" smtClean="0">
                <a:solidFill>
                  <a:schemeClr val="tx1"/>
                </a:solidFill>
                <a:latin typeface="Times New Roman" panose="02020603050405020304" pitchFamily="18" charset="0"/>
                <a:cs typeface="Times New Roman" panose="02020603050405020304" pitchFamily="18" charset="0"/>
              </a:rPr>
              <a:t>he </a:t>
            </a:r>
            <a:r>
              <a:rPr lang="en-US" sz="2000" dirty="0">
                <a:solidFill>
                  <a:schemeClr val="tx1"/>
                </a:solidFill>
                <a:latin typeface="Times New Roman" panose="02020603050405020304" pitchFamily="18" charset="0"/>
                <a:cs typeface="Times New Roman" panose="02020603050405020304" pitchFamily="18" charset="0"/>
              </a:rPr>
              <a:t>interviewer should </a:t>
            </a:r>
            <a:r>
              <a:rPr lang="en-US" sz="2000" b="1" i="1" dirty="0">
                <a:solidFill>
                  <a:schemeClr val="tx1"/>
                </a:solidFill>
                <a:latin typeface="Times New Roman" panose="02020603050405020304" pitchFamily="18" charset="0"/>
                <a:cs typeface="Times New Roman" panose="02020603050405020304" pitchFamily="18" charset="0"/>
              </a:rPr>
              <a:t>carefully review the candidate's cover letter, resume, background information and references. </a:t>
            </a:r>
            <a:endParaRPr lang="en-US" sz="2000" b="1" i="1"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000" dirty="0" smtClean="0">
                <a:solidFill>
                  <a:schemeClr val="tx1"/>
                </a:solidFill>
                <a:latin typeface="Times New Roman" panose="02020603050405020304" pitchFamily="18" charset="0"/>
                <a:cs typeface="Times New Roman" panose="02020603050405020304" pitchFamily="18" charset="0"/>
              </a:rPr>
              <a:t>It </a:t>
            </a:r>
            <a:r>
              <a:rPr lang="en-US" sz="2000" dirty="0">
                <a:solidFill>
                  <a:schemeClr val="tx1"/>
                </a:solidFill>
                <a:latin typeface="Times New Roman" panose="02020603050405020304" pitchFamily="18" charset="0"/>
                <a:cs typeface="Times New Roman" panose="02020603050405020304" pitchFamily="18" charset="0"/>
              </a:rPr>
              <a:t>is important to keep questions focused and relevant so they are tailored to individual job candidates</a:t>
            </a:r>
            <a:endParaRPr lang="en-US" sz="2000" b="1" i="1" dirty="0" smtClean="0">
              <a:solidFill>
                <a:schemeClr val="tx1"/>
              </a:solidFill>
              <a:latin typeface="Times New Roman" panose="02020603050405020304" pitchFamily="18" charset="0"/>
              <a:cs typeface="Times New Roman" panose="02020603050405020304" pitchFamily="18" charset="0"/>
            </a:endParaRPr>
          </a:p>
          <a:p>
            <a:pPr marL="0" indent="0">
              <a:buNone/>
            </a:pPr>
            <a:endParaRPr lang="en-US" sz="2000" dirty="0" smtClean="0">
              <a:solidFill>
                <a:schemeClr val="tx1"/>
              </a:solidFill>
              <a:latin typeface="Times New Roman" panose="02020603050405020304" pitchFamily="18" charset="0"/>
              <a:cs typeface="Times New Roman" panose="02020603050405020304" pitchFamily="18" charset="0"/>
            </a:endParaRPr>
          </a:p>
          <a:p>
            <a:r>
              <a:rPr lang="en-US" sz="2000" b="1" dirty="0" smtClean="0">
                <a:solidFill>
                  <a:schemeClr val="tx1"/>
                </a:solidFill>
                <a:latin typeface="Times New Roman" panose="02020603050405020304" pitchFamily="18" charset="0"/>
                <a:cs typeface="Times New Roman" panose="02020603050405020304" pitchFamily="18" charset="0"/>
              </a:rPr>
              <a:t>Ii. Skills required to be an interviewer: </a:t>
            </a:r>
            <a:endParaRPr lang="en-US" sz="2000" b="1" dirty="0" smtClean="0">
              <a:solidFill>
                <a:schemeClr val="tx1"/>
              </a:solidFill>
              <a:latin typeface="Times New Roman" panose="02020603050405020304" pitchFamily="18" charset="0"/>
              <a:cs typeface="Times New Roman" panose="02020603050405020304" pitchFamily="18" charset="0"/>
            </a:endParaRPr>
          </a:p>
          <a:p>
            <a:r>
              <a:rPr lang="en-US" sz="2000" dirty="0" smtClean="0">
                <a:solidFill>
                  <a:schemeClr val="tx1"/>
                </a:solidFill>
                <a:latin typeface="Times New Roman" panose="02020603050405020304" pitchFamily="18" charset="0"/>
                <a:cs typeface="Times New Roman" panose="02020603050405020304" pitchFamily="18" charset="0"/>
              </a:rPr>
              <a:t>Active listening</a:t>
            </a:r>
            <a:endParaRPr lang="en-US" sz="2000" dirty="0" smtClean="0">
              <a:solidFill>
                <a:schemeClr val="tx1"/>
              </a:solidFill>
              <a:latin typeface="Times New Roman" panose="02020603050405020304" pitchFamily="18" charset="0"/>
              <a:cs typeface="Times New Roman" panose="02020603050405020304" pitchFamily="18" charset="0"/>
            </a:endParaRPr>
          </a:p>
          <a:p>
            <a:r>
              <a:rPr lang="en-US" sz="2000" dirty="0" smtClean="0">
                <a:solidFill>
                  <a:schemeClr val="tx1"/>
                </a:solidFill>
                <a:latin typeface="Times New Roman" panose="02020603050405020304" pitchFamily="18" charset="0"/>
                <a:cs typeface="Times New Roman" panose="02020603050405020304" pitchFamily="18" charset="0"/>
              </a:rPr>
              <a:t>Verbal: Tone, clarity, volume, pitch</a:t>
            </a:r>
            <a:endParaRPr lang="en-US" sz="2000" dirty="0" smtClean="0">
              <a:solidFill>
                <a:schemeClr val="tx1"/>
              </a:solidFill>
              <a:latin typeface="Times New Roman" panose="02020603050405020304" pitchFamily="18" charset="0"/>
              <a:cs typeface="Times New Roman" panose="02020603050405020304" pitchFamily="18" charset="0"/>
            </a:endParaRPr>
          </a:p>
          <a:p>
            <a:r>
              <a:rPr lang="en-US" sz="2000" dirty="0" smtClean="0">
                <a:solidFill>
                  <a:schemeClr val="tx1"/>
                </a:solidFill>
                <a:latin typeface="Times New Roman" panose="02020603050405020304" pitchFamily="18" charset="0"/>
                <a:cs typeface="Times New Roman" panose="02020603050405020304" pitchFamily="18" charset="0"/>
              </a:rPr>
              <a:t>Non verbal communication skills</a:t>
            </a:r>
            <a:endParaRPr lang="en-US" sz="2000" dirty="0" smtClean="0">
              <a:solidFill>
                <a:schemeClr val="tx1"/>
              </a:solidFill>
              <a:latin typeface="Times New Roman" panose="02020603050405020304" pitchFamily="18" charset="0"/>
              <a:cs typeface="Times New Roman" panose="02020603050405020304" pitchFamily="18" charset="0"/>
            </a:endParaRPr>
          </a:p>
          <a:p>
            <a:endParaRPr lang="en-US" sz="2000" dirty="0" smtClean="0">
              <a:solidFill>
                <a:schemeClr val="tx1"/>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1"/>
                </a:solidFill>
                <a:latin typeface="Times New Roman" panose="02020603050405020304" pitchFamily="18" charset="0"/>
                <a:cs typeface="Times New Roman" panose="02020603050405020304" pitchFamily="18" charset="0"/>
              </a:rPr>
              <a:t>                                                         </a:t>
            </a:r>
            <a:endParaRPr lang="en-US" sz="20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 y="130810"/>
            <a:ext cx="11767185" cy="857885"/>
          </a:xfrm>
        </p:spPr>
        <p:txBody>
          <a:bodyPr/>
          <a:lstStyle/>
          <a:p>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TOP 10 MOST WANTED SKILLS IN INTERVIEW</a:t>
            </a:r>
            <a:endParaRPr lang="en-US" sz="4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7325" y="886460"/>
            <a:ext cx="11645265" cy="5668010"/>
          </a:xfrm>
        </p:spPr>
        <p:txBody>
          <a:bodyPr>
            <a:normAutofit/>
          </a:bodyPr>
          <a:lstStyle/>
          <a:p>
            <a:pPr marL="0" indent="0" algn="just">
              <a:buNone/>
            </a:pPr>
            <a:r>
              <a:rPr lang="en-US" sz="2400" b="1" u="sng" dirty="0" smtClean="0">
                <a:solidFill>
                  <a:schemeClr val="tx1">
                    <a:lumMod val="95000"/>
                    <a:lumOff val="5000"/>
                  </a:schemeClr>
                </a:solidFill>
                <a:effectLst/>
                <a:latin typeface="Times New Roman" panose="02020603050405020304" pitchFamily="18" charset="0"/>
                <a:cs typeface="Times New Roman" panose="02020603050405020304" pitchFamily="18" charset="0"/>
              </a:rPr>
              <a:t>10. Problem </a:t>
            </a:r>
            <a:r>
              <a:rPr lang="en-US" sz="2400" b="1" u="sng" dirty="0">
                <a:solidFill>
                  <a:schemeClr val="tx1">
                    <a:lumMod val="95000"/>
                    <a:lumOff val="5000"/>
                  </a:schemeClr>
                </a:solidFill>
                <a:effectLst/>
                <a:latin typeface="Times New Roman" panose="02020603050405020304" pitchFamily="18" charset="0"/>
                <a:cs typeface="Times New Roman" panose="02020603050405020304" pitchFamily="18" charset="0"/>
              </a:rPr>
              <a:t>Solving Skills: </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Employers want to know you can make decisions. You can solve </a:t>
            </a:r>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problems.</a:t>
            </a:r>
            <a:endPar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lgn="just">
              <a:buNone/>
            </a:pPr>
            <a:r>
              <a:rPr lang="en-US" sz="2400" b="1" u="sng" dirty="0" smtClean="0">
                <a:solidFill>
                  <a:schemeClr val="tx1">
                    <a:lumMod val="95000"/>
                    <a:lumOff val="5000"/>
                  </a:schemeClr>
                </a:solidFill>
                <a:effectLst/>
                <a:latin typeface="Times New Roman" panose="02020603050405020304" pitchFamily="18" charset="0"/>
                <a:cs typeface="Times New Roman" panose="02020603050405020304" pitchFamily="18" charset="0"/>
              </a:rPr>
              <a:t>9. Planning </a:t>
            </a:r>
            <a:r>
              <a:rPr lang="en-US" sz="2400" b="1" u="sng" dirty="0">
                <a:solidFill>
                  <a:schemeClr val="tx1">
                    <a:lumMod val="95000"/>
                    <a:lumOff val="5000"/>
                  </a:schemeClr>
                </a:solidFill>
                <a:effectLst/>
                <a:latin typeface="Times New Roman" panose="02020603050405020304" pitchFamily="18" charset="0"/>
                <a:cs typeface="Times New Roman" panose="02020603050405020304" pitchFamily="18" charset="0"/>
              </a:rPr>
              <a:t>and Organization: </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You know how to plan and organize your time. Managers </a:t>
            </a:r>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want to </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know you can set goals and reach </a:t>
            </a:r>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them.</a:t>
            </a:r>
            <a:endPar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lgn="just">
              <a:buNone/>
            </a:pPr>
            <a:r>
              <a:rPr lang="en-US" sz="2400" b="1" u="sng" dirty="0">
                <a:solidFill>
                  <a:schemeClr val="tx1">
                    <a:lumMod val="95000"/>
                    <a:lumOff val="5000"/>
                  </a:schemeClr>
                </a:solidFill>
                <a:effectLst/>
                <a:latin typeface="Times New Roman" panose="02020603050405020304" pitchFamily="18" charset="0"/>
                <a:cs typeface="Times New Roman" panose="02020603050405020304" pitchFamily="18" charset="0"/>
              </a:rPr>
              <a:t>8. Flexibility and Adaptability:</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 Organizations expect you to be flexible and adaptable. You can manage multiple assignments and tasks, you can set priorities, you can adapt to changing conditions, and work assignments. </a:t>
            </a:r>
            <a:endPar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lgn="just">
              <a:buNone/>
            </a:pPr>
            <a:r>
              <a:rPr lang="en-US" sz="2400" b="1" u="sng" dirty="0">
                <a:solidFill>
                  <a:schemeClr val="tx1">
                    <a:lumMod val="95000"/>
                    <a:lumOff val="5000"/>
                  </a:schemeClr>
                </a:solidFill>
                <a:effectLst/>
                <a:latin typeface="Times New Roman" panose="02020603050405020304" pitchFamily="18" charset="0"/>
                <a:cs typeface="Times New Roman" panose="02020603050405020304" pitchFamily="18" charset="0"/>
              </a:rPr>
              <a:t>7. Interpersonal Skills: </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You have good interpersonal skills, you have a high emotional IQ, you know how to get along with others, and minimize conflict. Employers want to know you can relate to other people and cultures with sensitivity and awareness.</a:t>
            </a:r>
            <a:endPar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lgn="just">
              <a:buNone/>
            </a:pPr>
            <a:r>
              <a:rPr lang="en-US" sz="2400" b="1" u="sng" dirty="0">
                <a:solidFill>
                  <a:schemeClr val="tx1">
                    <a:lumMod val="95000"/>
                    <a:lumOff val="5000"/>
                  </a:schemeClr>
                </a:solidFill>
                <a:effectLst/>
                <a:latin typeface="Times New Roman" panose="02020603050405020304" pitchFamily="18" charset="0"/>
                <a:cs typeface="Times New Roman" panose="02020603050405020304" pitchFamily="18" charset="0"/>
              </a:rPr>
              <a:t>6. Strength of Character: </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you are honest, you have integrity, loyalty, strength of character. Your supervisor certainly expects you to be trustworthy and honest.</a:t>
            </a:r>
            <a:endPar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lgn="just">
              <a:buNone/>
            </a:pP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 </a:t>
            </a:r>
            <a:endPar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825" y="175895"/>
            <a:ext cx="11977370" cy="721995"/>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TOP 10 MOST WANTED SKILLS IN INTERVIEW</a:t>
            </a:r>
            <a:endPar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4460" y="1010285"/>
            <a:ext cx="11560175" cy="5459095"/>
          </a:xfrm>
        </p:spPr>
        <p:txBody>
          <a:bodyPr>
            <a:normAutofit/>
          </a:bodyPr>
          <a:lstStyle/>
          <a:p>
            <a:pPr marL="0" indent="0" algn="just">
              <a:buNone/>
            </a:pPr>
            <a:r>
              <a:rPr lang="en-US" sz="2400" b="1" u="sng" dirty="0">
                <a:solidFill>
                  <a:schemeClr val="tx1">
                    <a:lumMod val="95000"/>
                    <a:lumOff val="5000"/>
                  </a:schemeClr>
                </a:solidFill>
                <a:effectLst/>
                <a:latin typeface="Times New Roman" panose="02020603050405020304" pitchFamily="18" charset="0"/>
                <a:cs typeface="Times New Roman" panose="02020603050405020304" pitchFamily="18" charset="0"/>
              </a:rPr>
              <a:t>5. Technical Skills:</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 you have the skills you need to actually perform your work. Firms want you to know you have the skill set to do the job, of course. But that's not all. </a:t>
            </a:r>
            <a:endPar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lgn="just">
              <a:buNone/>
            </a:pPr>
            <a:r>
              <a:rPr lang="en-US" sz="2400" b="1" u="sng" dirty="0">
                <a:solidFill>
                  <a:schemeClr val="tx1">
                    <a:lumMod val="95000"/>
                    <a:lumOff val="5000"/>
                  </a:schemeClr>
                </a:solidFill>
                <a:effectLst/>
                <a:latin typeface="Times New Roman" panose="02020603050405020304" pitchFamily="18" charset="0"/>
                <a:cs typeface="Times New Roman" panose="02020603050405020304" pitchFamily="18" charset="0"/>
              </a:rPr>
              <a:t>4. Teamwork:</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 You can work confidently within a group., You let your voice be heard and respect what others have to say. Because so many jobs involve working in groups, employers want you to be able to work well with others. To fit in with the team. </a:t>
            </a:r>
            <a:endPar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lgn="just">
              <a:buNone/>
            </a:pPr>
            <a:r>
              <a:rPr lang="en-US" sz="2400" b="1" u="sng" dirty="0">
                <a:solidFill>
                  <a:schemeClr val="tx1">
                    <a:lumMod val="95000"/>
                    <a:lumOff val="5000"/>
                  </a:schemeClr>
                </a:solidFill>
                <a:effectLst/>
                <a:latin typeface="Times New Roman" panose="02020603050405020304" pitchFamily="18" charset="0"/>
                <a:cs typeface="Times New Roman" panose="02020603050405020304" pitchFamily="18" charset="0"/>
              </a:rPr>
              <a:t>3. Self-Motivation:</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 You are a self motivated person, you take initiative, you work hard. Organizations don't want people who always have to be told what to do. They want you to take responsibility for your work.</a:t>
            </a:r>
            <a:endPar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lgn="just">
              <a:buNone/>
            </a:pPr>
            <a:r>
              <a:rPr lang="en-US" sz="2400" b="1" u="sng" dirty="0">
                <a:solidFill>
                  <a:schemeClr val="tx1">
                    <a:lumMod val="95000"/>
                    <a:lumOff val="5000"/>
                  </a:schemeClr>
                </a:solidFill>
                <a:effectLst/>
                <a:latin typeface="Times New Roman" panose="02020603050405020304" pitchFamily="18" charset="0"/>
                <a:cs typeface="Times New Roman" panose="02020603050405020304" pitchFamily="18" charset="0"/>
              </a:rPr>
              <a:t>2. Evolutionary Skills: </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You know how to learn, and how to continually improve. Every potential employer wants to know you can grow and evolve in your work. And now the number one skill that employers are looking for.</a:t>
            </a:r>
            <a:endPar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lgn="just">
              <a:buNone/>
            </a:pPr>
            <a:r>
              <a:rPr lang="en-US" sz="2400" b="1" u="sng" dirty="0">
                <a:solidFill>
                  <a:schemeClr val="tx1">
                    <a:lumMod val="95000"/>
                    <a:lumOff val="5000"/>
                  </a:schemeClr>
                </a:solidFill>
                <a:effectLst/>
                <a:latin typeface="Times New Roman" panose="02020603050405020304" pitchFamily="18" charset="0"/>
                <a:cs typeface="Times New Roman" panose="02020603050405020304" pitchFamily="18" charset="0"/>
              </a:rPr>
              <a:t>1. Communication Skills: </a:t>
            </a:r>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you are a clear, concise, and effective communicator. Employers want you to be able to speak and listen effectively.</a:t>
            </a:r>
            <a:endPar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2196465" y="31115"/>
            <a:ext cx="7084695" cy="6692265"/>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 y="609600"/>
            <a:ext cx="10406380" cy="1320800"/>
          </a:xfrm>
        </p:spPr>
        <p:txBody>
          <a:bodyPr/>
          <a:lstStyle/>
          <a:p>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10 Tough Interview Questions and Ten Great Answers</a:t>
            </a:r>
            <a:endParaRPr lang="en-US" sz="4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545" y="2160905"/>
            <a:ext cx="9778365" cy="3880485"/>
          </a:xfrm>
        </p:spPr>
        <p:txBody>
          <a:bodyPr/>
          <a:lstStyle/>
          <a:p>
            <a:r>
              <a:rPr lang="en-US" sz="3200" dirty="0" smtClean="0">
                <a:solidFill>
                  <a:schemeClr val="tx1">
                    <a:lumMod val="95000"/>
                    <a:lumOff val="5000"/>
                  </a:schemeClr>
                </a:solidFill>
                <a:latin typeface="Times New Roman" panose="02020603050405020304" pitchFamily="18" charset="0"/>
                <a:cs typeface="Times New Roman" panose="02020603050405020304" pitchFamily="18" charset="0"/>
              </a:rPr>
              <a:t>Visit the following link:</a:t>
            </a:r>
            <a:endParaRPr lang="en-US" sz="32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sz="3200" dirty="0">
                <a:solidFill>
                  <a:schemeClr val="tx1">
                    <a:lumMod val="95000"/>
                    <a:lumOff val="5000"/>
                  </a:schemeClr>
                </a:solidFill>
                <a:latin typeface="Times New Roman" panose="02020603050405020304" pitchFamily="18" charset="0"/>
                <a:cs typeface="Times New Roman" panose="02020603050405020304" pitchFamily="18" charset="0"/>
                <a:hlinkClick r:id="rId1"/>
              </a:rPr>
              <a:t>https://collegegrad.com/mastering-the-interview/ten-tough-interview-questions-and-ten-great-answers</a:t>
            </a:r>
            <a:endParaRPr lang="en-US" sz="3200"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sz="32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183" y="141668"/>
            <a:ext cx="10831132" cy="1275008"/>
          </a:xfrm>
        </p:spPr>
        <p:txBody>
          <a:bodyPr>
            <a:normAutofit/>
          </a:bodyPr>
          <a:lstStyle/>
          <a:p>
            <a:r>
              <a:rPr lang="en-US" b="1" dirty="0">
                <a:solidFill>
                  <a:schemeClr val="tx1"/>
                </a:solidFill>
                <a:latin typeface="Times New Roman" panose="02020603050405020304" pitchFamily="18" charset="0"/>
                <a:cs typeface="Times New Roman" panose="02020603050405020304" pitchFamily="18" charset="0"/>
              </a:rPr>
              <a:t>Interviewing Skills for </a:t>
            </a:r>
            <a:r>
              <a:rPr lang="en-US" b="1" dirty="0" smtClean="0">
                <a:solidFill>
                  <a:schemeClr val="tx1"/>
                </a:solidFill>
                <a:latin typeface="Times New Roman" panose="02020603050405020304" pitchFamily="18" charset="0"/>
                <a:cs typeface="Times New Roman" panose="02020603050405020304" pitchFamily="18" charset="0"/>
              </a:rPr>
              <a:t>Managers- Preparing for the Interview</a:t>
            </a:r>
            <a:endParaRPr lang="en-US" dirty="0"/>
          </a:p>
        </p:txBody>
      </p:sp>
      <p:sp>
        <p:nvSpPr>
          <p:cNvPr id="3" name="Content Placeholder 2"/>
          <p:cNvSpPr>
            <a:spLocks noGrp="1"/>
          </p:cNvSpPr>
          <p:nvPr>
            <p:ph idx="1"/>
          </p:nvPr>
        </p:nvSpPr>
        <p:spPr>
          <a:xfrm>
            <a:off x="193183" y="1416676"/>
            <a:ext cx="9826580" cy="5280337"/>
          </a:xfrm>
        </p:spPr>
        <p:txBody>
          <a:bodyPr>
            <a:normAutofit/>
          </a:bodyPr>
          <a:lstStyle/>
          <a:p>
            <a:pPr algn="just"/>
            <a:r>
              <a:rPr lang="en-US" sz="2200" b="1" u="sng" dirty="0" smtClean="0">
                <a:solidFill>
                  <a:schemeClr val="tx1"/>
                </a:solidFill>
                <a:latin typeface="Times New Roman" panose="02020603050405020304" pitchFamily="18" charset="0"/>
                <a:cs typeface="Times New Roman" panose="02020603050405020304" pitchFamily="18" charset="0"/>
              </a:rPr>
              <a:t>The interviewing Panel</a:t>
            </a:r>
            <a:endParaRPr lang="en-US" sz="2200" b="1" u="sng" dirty="0" smtClean="0">
              <a:solidFill>
                <a:schemeClr val="tx1"/>
              </a:solidFill>
              <a:latin typeface="Times New Roman" panose="02020603050405020304" pitchFamily="18" charset="0"/>
              <a:cs typeface="Times New Roman" panose="02020603050405020304" pitchFamily="18" charset="0"/>
            </a:endParaRPr>
          </a:p>
          <a:p>
            <a:pPr algn="just"/>
            <a:r>
              <a:rPr lang="en-US" sz="2200" dirty="0">
                <a:solidFill>
                  <a:schemeClr val="tx1"/>
                </a:solidFill>
                <a:latin typeface="Times New Roman" panose="02020603050405020304" pitchFamily="18" charset="0"/>
                <a:cs typeface="Times New Roman" panose="02020603050405020304" pitchFamily="18" charset="0"/>
              </a:rPr>
              <a:t>If you’re holding a panel interview, the panel needs to meet beforehand and discuss interview tactics.</a:t>
            </a:r>
            <a:endParaRPr lang="en-US" sz="2200" dirty="0">
              <a:solidFill>
                <a:schemeClr val="tx1"/>
              </a:solidFill>
              <a:latin typeface="Times New Roman" panose="02020603050405020304" pitchFamily="18" charset="0"/>
              <a:cs typeface="Times New Roman" panose="02020603050405020304" pitchFamily="18" charset="0"/>
            </a:endParaRPr>
          </a:p>
          <a:p>
            <a:pPr algn="just"/>
            <a:r>
              <a:rPr lang="en-US" sz="2200" dirty="0">
                <a:solidFill>
                  <a:schemeClr val="tx1"/>
                </a:solidFill>
                <a:latin typeface="Times New Roman" panose="02020603050405020304" pitchFamily="18" charset="0"/>
                <a:cs typeface="Times New Roman" panose="02020603050405020304" pitchFamily="18" charset="0"/>
              </a:rPr>
              <a:t>Ideally, the interviewers (or panel) should carry out the short-listing for the interview, comparing the individual members’ scores for each candidate and agreeing on a panel score.</a:t>
            </a:r>
            <a:endParaRPr lang="en-US" sz="2200" dirty="0">
              <a:solidFill>
                <a:schemeClr val="tx1"/>
              </a:solidFill>
              <a:latin typeface="Times New Roman" panose="02020603050405020304" pitchFamily="18" charset="0"/>
              <a:cs typeface="Times New Roman" panose="02020603050405020304" pitchFamily="18" charset="0"/>
            </a:endParaRPr>
          </a:p>
          <a:p>
            <a:pPr algn="just"/>
            <a:r>
              <a:rPr lang="en-US" sz="2200" dirty="0">
                <a:solidFill>
                  <a:schemeClr val="tx1"/>
                </a:solidFill>
                <a:latin typeface="Times New Roman" panose="02020603050405020304" pitchFamily="18" charset="0"/>
                <a:cs typeface="Times New Roman" panose="02020603050405020304" pitchFamily="18" charset="0"/>
              </a:rPr>
              <a:t>The panel then need to agree what questions should be asked and who is going to ask which questions, or cover which areas. It’s also helpful to discuss which areas are most important in case some areas have to be left unexamined.</a:t>
            </a:r>
            <a:endParaRPr lang="en-US" sz="2200" dirty="0">
              <a:solidFill>
                <a:schemeClr val="tx1"/>
              </a:solidFill>
              <a:latin typeface="Times New Roman" panose="02020603050405020304" pitchFamily="18" charset="0"/>
              <a:cs typeface="Times New Roman" panose="02020603050405020304" pitchFamily="18" charset="0"/>
            </a:endParaRPr>
          </a:p>
          <a:p>
            <a:pPr algn="just"/>
            <a:r>
              <a:rPr lang="en-US" sz="2200" dirty="0">
                <a:solidFill>
                  <a:schemeClr val="tx1"/>
                </a:solidFill>
                <a:latin typeface="Times New Roman" panose="02020603050405020304" pitchFamily="18" charset="0"/>
                <a:cs typeface="Times New Roman" panose="02020603050405020304" pitchFamily="18" charset="0"/>
              </a:rPr>
              <a:t>Finally, the panel needs to agree what a ‘good’ answer to any particular question will look like, and how far they are prepared to probe to try to obtain one.</a:t>
            </a:r>
            <a:endParaRPr lang="en-US" sz="2200"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sz="2200" dirty="0" smtClean="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304" y="193183"/>
            <a:ext cx="9762186" cy="1107583"/>
          </a:xfrm>
        </p:spPr>
        <p:txBody>
          <a:bodyPr>
            <a:normAutofit fontScale="90000"/>
          </a:bodyPr>
          <a:lstStyle/>
          <a:p>
            <a:r>
              <a:rPr lang="en-US" b="1" dirty="0">
                <a:solidFill>
                  <a:schemeClr val="tx1"/>
                </a:solidFill>
                <a:latin typeface="Times New Roman" panose="02020603050405020304" pitchFamily="18" charset="0"/>
                <a:cs typeface="Times New Roman" panose="02020603050405020304" pitchFamily="18" charset="0"/>
              </a:rPr>
              <a:t>Interviewing Skills for Managers- Preparing for the Interview</a:t>
            </a:r>
            <a:endParaRPr lang="en-US" dirty="0"/>
          </a:p>
        </p:txBody>
      </p:sp>
      <p:sp>
        <p:nvSpPr>
          <p:cNvPr id="3" name="Content Placeholder 2"/>
          <p:cNvSpPr>
            <a:spLocks noGrp="1"/>
          </p:cNvSpPr>
          <p:nvPr>
            <p:ph idx="1"/>
          </p:nvPr>
        </p:nvSpPr>
        <p:spPr>
          <a:xfrm>
            <a:off x="334851" y="1429555"/>
            <a:ext cx="8939151" cy="5100034"/>
          </a:xfrm>
        </p:spPr>
        <p:txBody>
          <a:bodyPr>
            <a:normAutofit/>
          </a:bodyPr>
          <a:lstStyle/>
          <a:p>
            <a:pPr marL="0" indent="0">
              <a:buNone/>
            </a:pPr>
            <a:r>
              <a:rPr lang="en-US" sz="2000" b="1" dirty="0" smtClean="0">
                <a:solidFill>
                  <a:schemeClr val="tx1"/>
                </a:solidFill>
                <a:latin typeface="Times New Roman" panose="02020603050405020304" pitchFamily="18" charset="0"/>
                <a:cs typeface="Times New Roman" panose="02020603050405020304" pitchFamily="18" charset="0"/>
              </a:rPr>
              <a:t>ii. Your </a:t>
            </a:r>
            <a:r>
              <a:rPr lang="en-US" sz="2000" b="1" dirty="0">
                <a:solidFill>
                  <a:schemeClr val="tx1"/>
                </a:solidFill>
                <a:latin typeface="Times New Roman" panose="02020603050405020304" pitchFamily="18" charset="0"/>
                <a:cs typeface="Times New Roman" panose="02020603050405020304" pitchFamily="18" charset="0"/>
              </a:rPr>
              <a:t>responsibilities before the Interview</a:t>
            </a:r>
            <a:endParaRPr lang="en-US" sz="2000" b="1"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Select the right job requirements</a:t>
            </a:r>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Develop structured interview questions</a:t>
            </a:r>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Craft useful rating scales</a:t>
            </a:r>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Assemble an effective hiring </a:t>
            </a:r>
            <a:r>
              <a:rPr lang="en-US" sz="2000" dirty="0" smtClean="0">
                <a:solidFill>
                  <a:schemeClr val="tx1"/>
                </a:solidFill>
                <a:latin typeface="Times New Roman" panose="02020603050405020304" pitchFamily="18" charset="0"/>
                <a:cs typeface="Times New Roman" panose="02020603050405020304" pitchFamily="18" charset="0"/>
              </a:rPr>
              <a:t>team</a:t>
            </a:r>
            <a:endParaRPr lang="en-US" sz="2000" dirty="0" smtClean="0">
              <a:solidFill>
                <a:schemeClr val="tx1"/>
              </a:solidFill>
              <a:latin typeface="Times New Roman" panose="02020603050405020304" pitchFamily="18" charset="0"/>
              <a:cs typeface="Times New Roman" panose="02020603050405020304" pitchFamily="18" charset="0"/>
            </a:endParaRPr>
          </a:p>
          <a:p>
            <a:r>
              <a:rPr lang="en-US" sz="2000" dirty="0" smtClean="0">
                <a:solidFill>
                  <a:schemeClr val="tx1"/>
                </a:solidFill>
                <a:latin typeface="Times New Roman" panose="02020603050405020304" pitchFamily="18" charset="0"/>
                <a:cs typeface="Times New Roman" panose="02020603050405020304" pitchFamily="18" charset="0"/>
              </a:rPr>
              <a:t>Arrange for a </a:t>
            </a:r>
            <a:r>
              <a:rPr lang="en-US" sz="2000" dirty="0" err="1" smtClean="0">
                <a:solidFill>
                  <a:schemeClr val="tx1"/>
                </a:solidFill>
                <a:latin typeface="Times New Roman" panose="02020603050405020304" pitchFamily="18" charset="0"/>
                <a:cs typeface="Times New Roman" panose="02020603050405020304" pitchFamily="18" charset="0"/>
              </a:rPr>
              <a:t>queit</a:t>
            </a:r>
            <a:r>
              <a:rPr lang="en-US" sz="2000" dirty="0" smtClean="0">
                <a:solidFill>
                  <a:schemeClr val="tx1"/>
                </a:solidFill>
                <a:latin typeface="Times New Roman" panose="02020603050405020304" pitchFamily="18" charset="0"/>
                <a:cs typeface="Times New Roman" panose="02020603050405020304" pitchFamily="18" charset="0"/>
              </a:rPr>
              <a:t> meeting place</a:t>
            </a:r>
            <a:endParaRPr lang="en-US" sz="2000" dirty="0">
              <a:solidFill>
                <a:schemeClr val="tx1"/>
              </a:solidFill>
              <a:latin typeface="Times New Roman" panose="02020603050405020304" pitchFamily="18" charset="0"/>
              <a:cs typeface="Times New Roman" panose="02020603050405020304" pitchFamily="18" charset="0"/>
            </a:endParaRPr>
          </a:p>
          <a:p>
            <a:endParaRPr lang="en-US" sz="20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tx1"/>
              </a:solidFill>
              <a:latin typeface="Times New Roman" panose="02020603050405020304" pitchFamily="18" charset="0"/>
              <a:cs typeface="Times New Roman" panose="02020603050405020304" pitchFamily="18" charset="0"/>
            </a:endParaRP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tx1"/>
                </a:solidFill>
                <a:latin typeface="Times New Roman" panose="02020603050405020304" pitchFamily="18" charset="0"/>
                <a:cs typeface="Times New Roman" panose="02020603050405020304" pitchFamily="18" charset="0"/>
              </a:rPr>
              <a:t>Interviewing Skills for Managers- Preparing for the Interview</a:t>
            </a:r>
            <a:endParaRPr lang="en-US"/>
          </a:p>
        </p:txBody>
      </p:sp>
      <p:sp>
        <p:nvSpPr>
          <p:cNvPr id="3" name="Content Placeholder 2"/>
          <p:cNvSpPr>
            <a:spLocks noGrp="1"/>
          </p:cNvSpPr>
          <p:nvPr>
            <p:ph idx="1"/>
          </p:nvPr>
        </p:nvSpPr>
        <p:spPr>
          <a:xfrm>
            <a:off x="677334" y="2160589"/>
            <a:ext cx="8596668" cy="4497788"/>
          </a:xfrm>
        </p:spPr>
        <p:txBody>
          <a:bodyPr/>
          <a:lstStyle/>
          <a:p>
            <a:pPr marL="0" indent="0">
              <a:buNone/>
            </a:pPr>
            <a:r>
              <a:rPr lang="en-US" sz="2000" b="1" dirty="0">
                <a:solidFill>
                  <a:schemeClr val="tx1"/>
                </a:solidFill>
                <a:latin typeface="Times New Roman" panose="02020603050405020304" pitchFamily="18" charset="0"/>
                <a:cs typeface="Times New Roman" panose="02020603050405020304" pitchFamily="18" charset="0"/>
              </a:rPr>
              <a:t>iii. Your responsibilities after the Interview</a:t>
            </a:r>
            <a:endParaRPr lang="en-US" sz="2000" b="1"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Let the interviewee ask questions</a:t>
            </a:r>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Calculate marks according to the rating scale</a:t>
            </a:r>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Ask for additional questions</a:t>
            </a:r>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Explain notification procedure</a:t>
            </a:r>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Give an expected start date for the job</a:t>
            </a:r>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Describe the next steps</a:t>
            </a:r>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Thank candidates for coming</a:t>
            </a:r>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Escort them to main reception area</a:t>
            </a:r>
            <a:endParaRPr lang="en-US" sz="2000" dirty="0">
              <a:solidFill>
                <a:schemeClr val="tx1"/>
              </a:solidFill>
              <a:latin typeface="Times New Roman" panose="02020603050405020304" pitchFamily="18" charset="0"/>
              <a:cs typeface="Times New Roman" panose="02020603050405020304" pitchFamily="18" charset="0"/>
            </a:endParaRPr>
          </a:p>
          <a:p>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24594</Words>
  <Application>WPS Presentation</Application>
  <PresentationFormat>Widescreen</PresentationFormat>
  <Paragraphs>599</Paragraphs>
  <Slides>63</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63</vt:i4>
      </vt:variant>
    </vt:vector>
  </HeadingPairs>
  <TitlesOfParts>
    <vt:vector size="75" baseType="lpstr">
      <vt:lpstr>Arial</vt:lpstr>
      <vt:lpstr>SimSun</vt:lpstr>
      <vt:lpstr>Wingdings</vt:lpstr>
      <vt:lpstr>Wingdings 3</vt:lpstr>
      <vt:lpstr>Arial</vt:lpstr>
      <vt:lpstr>Times New Roman</vt:lpstr>
      <vt:lpstr>Trebuchet MS</vt:lpstr>
      <vt:lpstr>Microsoft YaHei</vt:lpstr>
      <vt:lpstr>Arial Unicode MS</vt:lpstr>
      <vt:lpstr>Calibri</vt:lpstr>
      <vt:lpstr>Facet</vt:lpstr>
      <vt:lpstr>Paint.Picture</vt:lpstr>
      <vt:lpstr>Interview Skills</vt:lpstr>
      <vt:lpstr>Interviews Skills</vt:lpstr>
      <vt:lpstr>PowerPoint 演示文稿</vt:lpstr>
      <vt:lpstr>1. Interviewing Skills for Managers</vt:lpstr>
      <vt:lpstr>Interviewing Skills for Managers-Introduction</vt:lpstr>
      <vt:lpstr>Interviewing Skills for Managers-Introduction</vt:lpstr>
      <vt:lpstr>Interviewing Skills for Managers- Preparing for the Interview</vt:lpstr>
      <vt:lpstr>Interviewing Skills for Managers- Preparing for the Interview</vt:lpstr>
      <vt:lpstr>Interviewing Skills for Managers- Preparing for the Interview</vt:lpstr>
      <vt:lpstr>Interviewing Skills for Managers- The Interview</vt:lpstr>
      <vt:lpstr>Interviewing Skills for Managers- The Interview</vt:lpstr>
      <vt:lpstr>Interviewing Skills for Managers- The Interview</vt:lpstr>
      <vt:lpstr>Interviewing Skills for Managers- After the Interview</vt:lpstr>
      <vt:lpstr>2. Interview Skills for an Employee</vt:lpstr>
      <vt:lpstr>Preparation is the key to success</vt:lpstr>
      <vt:lpstr>PowerPoint 演示文稿</vt:lpstr>
      <vt:lpstr>PowerPoint 演示文稿</vt:lpstr>
      <vt:lpstr>PowerPoint 演示文稿</vt:lpstr>
      <vt:lpstr>PowerPoint 演示文稿</vt:lpstr>
      <vt:lpstr>Watch the Body Language</vt:lpstr>
      <vt:lpstr>Typical Questions</vt:lpstr>
      <vt:lpstr>Other Type of Questions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Competency-based Interviews</vt:lpstr>
      <vt:lpstr>Preparing for Competency Interview</vt:lpstr>
      <vt:lpstr>Responding to Competency Q</vt:lpstr>
      <vt:lpstr>Matching Skills to Requirements</vt:lpstr>
      <vt:lpstr>Your Answers</vt:lpstr>
      <vt:lpstr>Qualities Employers Seek</vt:lpstr>
      <vt:lpstr>Competencies required by X Company</vt:lpstr>
      <vt:lpstr>Your Questions</vt:lpstr>
      <vt:lpstr>What creates a bad impression</vt:lpstr>
      <vt:lpstr>ESTABLISHING THE FIRST GREAT IMPRESSION</vt:lpstr>
      <vt:lpstr>EMPATHY</vt:lpstr>
      <vt:lpstr>E-EYE-CONTACT</vt:lpstr>
      <vt:lpstr>M-MUSCLES IN YOUR FACE</vt:lpstr>
      <vt:lpstr>P-POSTURE</vt:lpstr>
      <vt:lpstr>A-AFFECT OF A GOOD STORY</vt:lpstr>
      <vt:lpstr>T-TONE OF VOICE</vt:lpstr>
      <vt:lpstr>H-HEARING THE OTHER PERSON</vt:lpstr>
      <vt:lpstr>Y-YOUR QUESTIONS</vt:lpstr>
      <vt:lpstr>PROMOTE YOURSELF WITHOUT SELLING OUT</vt:lpstr>
      <vt:lpstr>1. Know your intentions</vt:lpstr>
      <vt:lpstr>2. Promote what you believe in and own it </vt:lpstr>
      <vt:lpstr>3. State the Value Proposition First</vt:lpstr>
      <vt:lpstr>4. Be Yourself</vt:lpstr>
      <vt:lpstr>The 30 Second Elevator Speech </vt:lpstr>
      <vt:lpstr>Continued.. </vt:lpstr>
      <vt:lpstr>AN ELEVATOR SPEECH OUTLINE</vt:lpstr>
      <vt:lpstr>WORD LIMIT OF ELEVATOR SPEECH</vt:lpstr>
      <vt:lpstr>Tips</vt:lpstr>
      <vt:lpstr>Examples of Elevator Speech-University Students</vt:lpstr>
      <vt:lpstr>TOP 10 MOST WANTED SKILLS IN INTERVIEW</vt:lpstr>
      <vt:lpstr>TOP 10 MOST WANTED SKILLS IN INTERVIEW</vt:lpstr>
      <vt:lpstr>PowerPoint 演示文稿</vt:lpstr>
      <vt:lpstr>10 Tough Interview Questions and Ten Great Answers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Interview Skills</dc:title>
  <dc:creator>Nazia Imam</dc:creator>
  <cp:lastModifiedBy>Nazia Imam</cp:lastModifiedBy>
  <cp:revision>37</cp:revision>
  <dcterms:created xsi:type="dcterms:W3CDTF">2018-11-28T03:57:00Z</dcterms:created>
  <dcterms:modified xsi:type="dcterms:W3CDTF">2020-04-18T14:43:56Z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1033-11.2.0.9255</vt:lpwstr>
  </property>
</Properties>
</file>